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90" r:id="rId3"/>
    <p:sldId id="306" r:id="rId4"/>
    <p:sldId id="265" r:id="rId5"/>
    <p:sldId id="291" r:id="rId6"/>
    <p:sldId id="295" r:id="rId7"/>
    <p:sldId id="279" r:id="rId8"/>
    <p:sldId id="296" r:id="rId9"/>
    <p:sldId id="282" r:id="rId10"/>
    <p:sldId id="300" r:id="rId11"/>
    <p:sldId id="256" r:id="rId12"/>
    <p:sldId id="301" r:id="rId13"/>
    <p:sldId id="298" r:id="rId14"/>
    <p:sldId id="293" r:id="rId15"/>
    <p:sldId id="278" r:id="rId16"/>
    <p:sldId id="302" r:id="rId17"/>
    <p:sldId id="304" r:id="rId18"/>
    <p:sldId id="307" r:id="rId19"/>
    <p:sldId id="308" r:id="rId20"/>
    <p:sldId id="309" r:id="rId21"/>
    <p:sldId id="294" r:id="rId22"/>
    <p:sldId id="305" r:id="rId23"/>
    <p:sldId id="257" r:id="rId24"/>
    <p:sldId id="283" r:id="rId25"/>
    <p:sldId id="261" r:id="rId26"/>
    <p:sldId id="31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DE109E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099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46661-C279-410E-904E-9AA761DC4DF7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3871C-18E2-4AAD-846A-87CB89936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6D01C0-A80C-4298-AC55-1357C852D187}" type="slidenum">
              <a:rPr lang="ru-RU"/>
              <a:pPr/>
              <a:t>9</a:t>
            </a:fld>
            <a:endParaRPr lang="ru-RU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D9DB9F-947F-4170-9350-B46F32AA82C6}" type="slidenum">
              <a:rPr lang="ru-RU"/>
              <a:pPr/>
              <a:t>11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41" TargetMode="External"/><Relationship Id="rId13" Type="http://schemas.openxmlformats.org/officeDocument/2006/relationships/hyperlink" Target="http://uk.wikipedia.org/wiki/%D0%9A%D0%BE%D1%81%D0%BC%D1%96%D1%87%D0%BD%D0%B8%D0%B9_%D0%BA%D0%BE%D1%80%D0%B0%D0%B1%D0%B5%D0%BB%D1%8C" TargetMode="External"/><Relationship Id="rId3" Type="http://schemas.openxmlformats.org/officeDocument/2006/relationships/hyperlink" Target="http://uk.wikipedia.org/wiki/21_%D1%87%D0%B5%D1%80%D0%B2%D0%BD%D1%8F" TargetMode="External"/><Relationship Id="rId7" Type="http://schemas.openxmlformats.org/officeDocument/2006/relationships/hyperlink" Target="http://uk.wikipedia.org/wiki/%D0%A3%D0%BA%D1%80%D0%B0%D1%97%D0%BD%D0%B0" TargetMode="External"/><Relationship Id="rId12" Type="http://schemas.openxmlformats.org/officeDocument/2006/relationships/hyperlink" Target="http://uk.wikipedia.org/wiki/%D0%9C%D1%96%D1%81%D1%8F%D1%86%D1%8C_(%D1%81%D1%83%D0%BF%D1%83%D1%82%D0%BD%D0%B8%D0%BA)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k.wikipedia.org/wiki/%D0%A0%D0%BE%D1%81%D1%96%D0%B9%D1%81%D1%8C%D0%BA%D0%B0_%D1%96%D0%BC%D0%BF%D0%B5%D1%80%D1%96%D1%8F" TargetMode="External"/><Relationship Id="rId11" Type="http://schemas.openxmlformats.org/officeDocument/2006/relationships/hyperlink" Target="http://uk.wikipedia.org/w/index.php?title=%D0%A0%D0%B0%D0%BA%D0%B5%D1%82%D0%BD%D0%B0_%D1%82%D0%B5%D1%85%D0%BD%D1%96%D0%BA%D0%B0&amp;action=edit&amp;redlink=1" TargetMode="External"/><Relationship Id="rId5" Type="http://schemas.openxmlformats.org/officeDocument/2006/relationships/hyperlink" Target="http://uk.wikipedia.org/wiki/%D0%9F%D0%BE%D0%BB%D1%82%D0%B0%D0%B2%D0%B0" TargetMode="External"/><Relationship Id="rId10" Type="http://schemas.openxmlformats.org/officeDocument/2006/relationships/hyperlink" Target="http://uk.wikipedia.org/wiki/%D0%92%D0%B8%D0%BD%D0%B0%D1%85%D1%96%D0%B4%D0%BD%D0%B8%D0%BA" TargetMode="External"/><Relationship Id="rId4" Type="http://schemas.openxmlformats.org/officeDocument/2006/relationships/hyperlink" Target="http://uk.wikipedia.org/wiki/1897" TargetMode="External"/><Relationship Id="rId9" Type="http://schemas.openxmlformats.org/officeDocument/2006/relationships/hyperlink" Target="http://uk.wikipedia.org/wiki/%D0%92%D1%87%D0%B5%D0%BD%D0%B8%D0%B9" TargetMode="External"/><Relationship Id="rId14" Type="http://schemas.openxmlformats.org/officeDocument/2006/relationships/hyperlink" Target="http://uk.wikipedia.org/wiki/%D0%90%D0%BF%D0%BE%D0%BB%D0%BB%D0%BE%D0%BD_(%D0%BA%D0%BE%D1%81%D0%BC%D1%96%D1%87%D0%BD%D0%B8%D0%B9_%D0%BA%D0%BE%D1%80%D0%B0%D0%B1%D0%B5%D0%BB%D1%8C)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space.hobby.ru/firsts/zhukovsky.html" TargetMode="External"/><Relationship Id="rId4" Type="http://schemas.openxmlformats.org/officeDocument/2006/relationships/hyperlink" Target="http://www.space.hobby.ru/projects/proton_m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1.gif"/><Relationship Id="rId18" Type="http://schemas.openxmlformats.org/officeDocument/2006/relationships/image" Target="../media/image16.jpeg"/><Relationship Id="rId3" Type="http://schemas.openxmlformats.org/officeDocument/2006/relationships/slide" Target="slide4.xml"/><Relationship Id="rId21" Type="http://schemas.openxmlformats.org/officeDocument/2006/relationships/image" Target="../media/image19.jpeg"/><Relationship Id="rId7" Type="http://schemas.openxmlformats.org/officeDocument/2006/relationships/slide" Target="slide6.xml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5.png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9.jpeg"/><Relationship Id="rId19" Type="http://schemas.openxmlformats.org/officeDocument/2006/relationships/image" Target="../media/image17.jpeg"/><Relationship Id="rId4" Type="http://schemas.openxmlformats.org/officeDocument/2006/relationships/image" Target="../media/image6.jpeg"/><Relationship Id="rId9" Type="http://schemas.openxmlformats.org/officeDocument/2006/relationships/slide" Target="slide7.xml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://uk.wikipedia.org/wiki/NASA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D%D0%B0%D1%86%D1%96%D0%BE%D0%BD%D0%B0%D0%BB%D1%8C%D0%BD%D0%B5_%D0%BA%D0%BE%D1%81%D0%BC%D1%96%D1%87%D0%BD%D0%B5_%D0%B0%D0%B3%D0%B5%D0%BD%D1%82%D1%81%D1%82%D0%B2%D0%BE_%D0%A3%D0%BA%D1%80%D0%B0%D1%97%D0%BD%D0%B8" TargetMode="External"/><Relationship Id="rId5" Type="http://schemas.openxmlformats.org/officeDocument/2006/relationships/hyperlink" Target="http://uk.wikipedia.org/wiki/1995" TargetMode="Externa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/>
          <p:nvPr/>
        </p:nvPicPr>
        <p:blipFill>
          <a:blip r:embed="rId2" cstate="print"/>
          <a:srcRect l="8917" t="8200" r="3401" b="11443"/>
          <a:stretch>
            <a:fillRect/>
          </a:stretch>
        </p:blipFill>
        <p:spPr>
          <a:xfrm>
            <a:off x="-381000" y="0"/>
            <a:ext cx="9753600" cy="6858000"/>
          </a:xfrm>
          <a:prstGeom prst="rect">
            <a:avLst/>
          </a:prstGeom>
        </p:spPr>
      </p:pic>
      <p:sp>
        <p:nvSpPr>
          <p:cNvPr id="47113" name="WordArt 9"/>
          <p:cNvSpPr>
            <a:spLocks noChangeArrowheads="1" noChangeShapeType="1" noTextEdit="1"/>
          </p:cNvSpPr>
          <p:nvPr/>
        </p:nvSpPr>
        <p:spPr bwMode="auto">
          <a:xfrm>
            <a:off x="533400" y="1524000"/>
            <a:ext cx="511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</a:t>
            </a:r>
            <a:endParaRPr lang="en-US" sz="3600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7112" name="WordArt 8"/>
          <p:cNvSpPr>
            <a:spLocks noChangeArrowheads="1" noChangeShapeType="1" noTextEdit="1"/>
          </p:cNvSpPr>
          <p:nvPr/>
        </p:nvSpPr>
        <p:spPr bwMode="auto">
          <a:xfrm>
            <a:off x="762000" y="3200400"/>
            <a:ext cx="511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</a:t>
            </a:r>
            <a:endParaRPr lang="en-US" sz="3600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7111" name="WordArt 7"/>
          <p:cNvSpPr>
            <a:spLocks noChangeArrowheads="1" noChangeShapeType="1" noTextEdit="1"/>
          </p:cNvSpPr>
          <p:nvPr/>
        </p:nvSpPr>
        <p:spPr bwMode="auto">
          <a:xfrm>
            <a:off x="609600" y="4419600"/>
            <a:ext cx="511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</a:t>
            </a:r>
            <a:endParaRPr lang="en-US" sz="3600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7110" name="WordArt 6"/>
          <p:cNvSpPr>
            <a:spLocks noChangeArrowheads="1" noChangeShapeType="1" noTextEdit="1"/>
          </p:cNvSpPr>
          <p:nvPr/>
        </p:nvSpPr>
        <p:spPr bwMode="auto">
          <a:xfrm>
            <a:off x="914400" y="5410200"/>
            <a:ext cx="511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Ї</a:t>
            </a:r>
            <a:endParaRPr lang="en-US" sz="3600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1905000" y="5715000"/>
            <a:ext cx="511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</a:t>
            </a:r>
            <a:endParaRPr lang="en-US" sz="3600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3124200" y="5943600"/>
            <a:ext cx="511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</a:t>
            </a:r>
            <a:endParaRPr lang="en-US" sz="3600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1104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16" name="WordArt 12"/>
          <p:cNvSpPr>
            <a:spLocks noChangeArrowheads="1" noChangeShapeType="1" noTextEdit="1"/>
          </p:cNvSpPr>
          <p:nvPr/>
        </p:nvSpPr>
        <p:spPr bwMode="auto">
          <a:xfrm>
            <a:off x="0" y="2590800"/>
            <a:ext cx="511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endParaRPr lang="en-US" sz="3600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7126" name="WordArt 22"/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1066800" cy="69373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К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47125" name="WordArt 21"/>
          <p:cNvSpPr>
            <a:spLocks noChangeArrowheads="1" noChangeShapeType="1" noTextEdit="1"/>
          </p:cNvSpPr>
          <p:nvPr/>
        </p:nvSpPr>
        <p:spPr bwMode="auto">
          <a:xfrm>
            <a:off x="1828800" y="685800"/>
            <a:ext cx="609600" cy="769937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0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47124" name="WordArt 20"/>
          <p:cNvSpPr>
            <a:spLocks noChangeArrowheads="1" noChangeShapeType="1" noTextEdit="1"/>
          </p:cNvSpPr>
          <p:nvPr/>
        </p:nvSpPr>
        <p:spPr bwMode="auto">
          <a:xfrm>
            <a:off x="2438400" y="228600"/>
            <a:ext cx="609600" cy="685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С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47123" name="WordArt 19"/>
          <p:cNvSpPr>
            <a:spLocks noChangeArrowheads="1" noChangeShapeType="1" noTextEdit="1"/>
          </p:cNvSpPr>
          <p:nvPr/>
        </p:nvSpPr>
        <p:spPr bwMode="auto">
          <a:xfrm>
            <a:off x="3200400" y="228600"/>
            <a:ext cx="762000" cy="914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М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47122" name="WordArt 18"/>
          <p:cNvSpPr>
            <a:spLocks noChangeArrowheads="1" noChangeShapeType="1" noTextEdit="1"/>
          </p:cNvSpPr>
          <p:nvPr/>
        </p:nvSpPr>
        <p:spPr bwMode="auto">
          <a:xfrm>
            <a:off x="4343400" y="0"/>
            <a:ext cx="609600" cy="84613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І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47121" name="WordArt 17"/>
          <p:cNvSpPr>
            <a:spLocks noChangeArrowheads="1" noChangeShapeType="1" noTextEdit="1"/>
          </p:cNvSpPr>
          <p:nvPr/>
        </p:nvSpPr>
        <p:spPr bwMode="auto">
          <a:xfrm>
            <a:off x="5105400" y="228600"/>
            <a:ext cx="838200" cy="769937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Ч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47120" name="WordArt 16"/>
          <p:cNvSpPr>
            <a:spLocks noChangeArrowheads="1" noChangeShapeType="1" noTextEdit="1"/>
          </p:cNvSpPr>
          <p:nvPr/>
        </p:nvSpPr>
        <p:spPr bwMode="auto">
          <a:xfrm>
            <a:off x="6019800" y="762000"/>
            <a:ext cx="762000" cy="76993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Н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47119" name="WordArt 15"/>
          <p:cNvSpPr>
            <a:spLocks noChangeArrowheads="1" noChangeShapeType="1" noTextEdit="1"/>
          </p:cNvSpPr>
          <p:nvPr/>
        </p:nvSpPr>
        <p:spPr bwMode="auto">
          <a:xfrm>
            <a:off x="6858000" y="1219200"/>
            <a:ext cx="762000" cy="838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А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34" name="WordArt 30"/>
          <p:cNvSpPr>
            <a:spLocks noChangeArrowheads="1" noChangeShapeType="1" noTextEdit="1"/>
          </p:cNvSpPr>
          <p:nvPr/>
        </p:nvSpPr>
        <p:spPr bwMode="auto">
          <a:xfrm>
            <a:off x="7772400" y="1524000"/>
            <a:ext cx="677863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</a:t>
            </a:r>
            <a:endParaRPr lang="en-US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7133" name="WordArt 29"/>
          <p:cNvSpPr>
            <a:spLocks noChangeArrowheads="1" noChangeShapeType="1" noTextEdit="1"/>
          </p:cNvSpPr>
          <p:nvPr/>
        </p:nvSpPr>
        <p:spPr bwMode="auto">
          <a:xfrm>
            <a:off x="8001000" y="2590800"/>
            <a:ext cx="6096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Е</a:t>
            </a:r>
            <a:endParaRPr lang="en-US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7132" name="WordArt 28"/>
          <p:cNvSpPr>
            <a:spLocks noChangeArrowheads="1" noChangeShapeType="1" noTextEdit="1"/>
          </p:cNvSpPr>
          <p:nvPr/>
        </p:nvSpPr>
        <p:spPr bwMode="auto">
          <a:xfrm>
            <a:off x="7467600" y="3505200"/>
            <a:ext cx="677863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</a:t>
            </a:r>
            <a:endParaRPr lang="en-US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7131" name="WordArt 27"/>
          <p:cNvSpPr>
            <a:spLocks noChangeArrowheads="1" noChangeShapeType="1" noTextEdit="1"/>
          </p:cNvSpPr>
          <p:nvPr/>
        </p:nvSpPr>
        <p:spPr bwMode="auto">
          <a:xfrm>
            <a:off x="6553200" y="4343400"/>
            <a:ext cx="914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Ж</a:t>
            </a:r>
            <a:endParaRPr lang="en-US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7130" name="WordArt 26"/>
          <p:cNvSpPr>
            <a:spLocks noChangeArrowheads="1" noChangeShapeType="1" noTextEdit="1"/>
          </p:cNvSpPr>
          <p:nvPr/>
        </p:nvSpPr>
        <p:spPr bwMode="auto">
          <a:xfrm>
            <a:off x="5638800" y="4953000"/>
            <a:ext cx="754063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</a:t>
            </a:r>
            <a:endParaRPr lang="en-US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7129" name="WordArt 25"/>
          <p:cNvSpPr>
            <a:spLocks noChangeArrowheads="1" noChangeShapeType="1" noTextEdit="1"/>
          </p:cNvSpPr>
          <p:nvPr/>
        </p:nvSpPr>
        <p:spPr bwMode="auto">
          <a:xfrm>
            <a:off x="4724400" y="6019800"/>
            <a:ext cx="75406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</a:t>
            </a:r>
            <a:endParaRPr lang="en-US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713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" name="Picture 7" descr="&amp;Acy;&amp;ncy;&amp;icy;&amp;mcy;&amp;acy;&amp;shcy;&amp;kcy;&amp;icy; &amp;Kcy;&amp;ocy;&amp;scy;&amp;mcy;&amp;ocy;&amp;s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343400"/>
            <a:ext cx="2057400" cy="2514600"/>
          </a:xfrm>
          <a:prstGeom prst="rect">
            <a:avLst/>
          </a:prstGeom>
          <a:noFill/>
        </p:spPr>
      </p:pic>
      <p:pic>
        <p:nvPicPr>
          <p:cNvPr id="33" name="Picture 4" descr="дети_глобус_4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262"/>
          <a:stretch>
            <a:fillRect/>
          </a:stretch>
        </p:blipFill>
        <p:spPr>
          <a:xfrm>
            <a:off x="2133600" y="914400"/>
            <a:ext cx="3950266" cy="3547152"/>
          </a:xfrm>
          <a:prstGeom prst="rect">
            <a:avLst/>
          </a:prstGeom>
          <a:noFill/>
          <a:ln/>
        </p:spPr>
      </p:pic>
      <p:sp>
        <p:nvSpPr>
          <p:cNvPr id="31" name="Прямоугольник 30"/>
          <p:cNvSpPr/>
          <p:nvPr/>
        </p:nvSpPr>
        <p:spPr>
          <a:xfrm>
            <a:off x="5034029" y="6488668"/>
            <a:ext cx="4109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http://www.ukrinform.ua/ukr/news/ukrai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417 -0.83889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4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  <p:bldP spid="47112" grpId="0"/>
      <p:bldP spid="47111" grpId="0"/>
      <p:bldP spid="47110" grpId="0"/>
      <p:bldP spid="47109" grpId="0"/>
      <p:bldP spid="47108" grpId="0"/>
      <p:bldP spid="47108" grpId="1"/>
      <p:bldP spid="47116" grpId="0"/>
      <p:bldP spid="47126" grpId="0"/>
      <p:bldP spid="47125" grpId="0"/>
      <p:bldP spid="47124" grpId="0"/>
      <p:bldP spid="47123" grpId="0"/>
      <p:bldP spid="47122" grpId="0"/>
      <p:bldP spid="47121" grpId="0"/>
      <p:bldP spid="47120" grpId="0"/>
      <p:bldP spid="47119" grpId="0"/>
      <p:bldP spid="47134" grpId="0"/>
      <p:bldP spid="47133" grpId="0"/>
      <p:bldP spid="47132" grpId="0"/>
      <p:bldP spid="47131" grpId="0"/>
      <p:bldP spid="47130" grpId="0"/>
      <p:bldP spid="471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amp;#x41a;&amp;#x43e;&amp;#x441;&amp;#x43c;&amp;#x456;&amp;#x447;&amp;#x43d;&amp;#x430; &amp;#x434;&amp;#x435;&amp;#x440;&amp;#x436;&amp;#x430;&amp;#x432;&amp;#x430;: &amp;#x423;&amp;#x43a;&amp;#x440;&amp;#x430;&amp;#x457;&amp;#x43d;&amp;#x430; &amp;#x432;&amp;#x438;&amp;#x439;&amp;#x448;&amp;#x43b;&amp;#x430; &amp;#x443; &amp;#x43f;&amp;#x27;&amp;#x44f;&amp;#x442;&amp;#x456;&amp;#x440;&amp;#x43a;&amp;#x443; &amp;#x43b;&amp;#x456;&amp;#x434;&amp;#x435;&amp;#x440;&amp;#x456;&amp;#x432; &amp;#x437;&amp;#x430; &amp;#x43a;&amp;#x456;&amp;#x43b;&amp;#x44c;&amp;#x43a;&amp;#x456;&amp;#x441;&amp;#x442;&amp;#x44e; &amp;#x43f;&amp;#x443;&amp;#x441;&amp;#x43a;&amp;#x456;&amp;#x432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950" y="0"/>
            <a:ext cx="91959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429000"/>
            <a:ext cx="5334000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За  роки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незалежності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Україні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здійснено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125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стартів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українськими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ракетами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виведені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орбіту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238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супутників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замовлення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19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країн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Українські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двигуни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встановлені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верхньому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щаблі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європейської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ракети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" Вега ",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реалізується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також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спільний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США проект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створення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ракети-носія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"Антарес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52600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FFFF00"/>
                </a:solidFill>
              </a:rPr>
              <a:t>Україна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вийшла</a:t>
            </a:r>
            <a:r>
              <a:rPr lang="ru-RU" sz="4000" b="1" dirty="0" smtClean="0">
                <a:solidFill>
                  <a:srgbClr val="FFFF00"/>
                </a:solidFill>
              </a:rPr>
              <a:t> у </a:t>
            </a:r>
            <a:r>
              <a:rPr lang="ru-RU" sz="4000" b="1" dirty="0" err="1" smtClean="0">
                <a:solidFill>
                  <a:srgbClr val="FFFF00"/>
                </a:solidFill>
              </a:rPr>
              <a:t>п'ятірку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лідерів</a:t>
            </a:r>
            <a:r>
              <a:rPr lang="ru-RU" sz="4000" b="1" dirty="0" smtClean="0">
                <a:solidFill>
                  <a:srgbClr val="FFFF00"/>
                </a:solidFill>
              </a:rPr>
              <a:t> за </a:t>
            </a:r>
            <a:r>
              <a:rPr lang="ru-RU" sz="4000" b="1" dirty="0" err="1" smtClean="0">
                <a:solidFill>
                  <a:srgbClr val="FFFF00"/>
                </a:solidFill>
              </a:rPr>
              <a:t>кількістю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пусків</a:t>
            </a:r>
            <a:endParaRPr lang="ru-RU" sz="4000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8194" name="Picture 2" descr="&amp;Rcy;&amp;ocy;&amp;bcy;&amp;ocy;&amp;tcy; &amp;dcy;&amp;lcy;&amp;yacy; &amp;rcy;&amp;acy;&amp;bcy;&amp;ocy;&amp;tcy;&amp;ycy; &amp;ncy;&amp;acy; &amp;dcy;&amp;rcy;&amp;ucy;&amp;gcy;&amp;ocy;&amp;jcy; &amp;pcy;&amp;lcy;&amp;acy;&amp;ncy;&amp;iecy;&amp;tcy;&amp;ie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066800"/>
            <a:ext cx="2116667" cy="1905000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" action="ppaction://hlinkshowjump?jump=lastslideviewed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2" name="Rectangle 2"/>
          <p:cNvSpPr>
            <a:spLocks noGrp="1" noChangeArrowheads="1"/>
          </p:cNvSpPr>
          <p:nvPr>
            <p:ph type="body"/>
          </p:nvPr>
        </p:nvSpPr>
        <p:spPr>
          <a:xfrm>
            <a:off x="456481" y="675432"/>
            <a:ext cx="8228160" cy="5659794"/>
          </a:xfrm>
          <a:ln/>
        </p:spPr>
        <p:txBody>
          <a:bodyPr tIns="20802" anchor="t">
            <a:normAutofit fontScale="92500" lnSpcReduction="20000"/>
          </a:bodyPr>
          <a:lstStyle/>
          <a:p>
            <a:pPr marL="391686" indent="-293764" algn="l">
              <a:spcAft>
                <a:spcPts val="1293"/>
              </a:spcAft>
              <a:buClr>
                <a:srgbClr val="FFCC99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400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Досягнення </a:t>
            </a:r>
            <a:r>
              <a:rPr lang="ru-RU" sz="2400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України</a:t>
            </a:r>
            <a:r>
              <a:rPr lang="ru-RU" sz="2400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</a:t>
            </a:r>
            <a:r>
              <a:rPr lang="ru-RU" sz="2400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ракетно-космічній</a:t>
            </a:r>
            <a:r>
              <a:rPr lang="ru-RU" sz="2400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галузі</a:t>
            </a:r>
            <a:r>
              <a:rPr lang="ru-RU" sz="2400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200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дозволили </a:t>
            </a:r>
            <a:r>
              <a:rPr lang="ru-RU" sz="2200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їй</a:t>
            </a:r>
            <a:r>
              <a:rPr lang="ru-RU" sz="2200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разом </a:t>
            </a:r>
            <a:r>
              <a:rPr lang="ru-RU" sz="2200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із</a:t>
            </a:r>
            <a:r>
              <a:rPr lang="ru-RU" sz="2200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США, </a:t>
            </a:r>
            <a:r>
              <a:rPr lang="ru-RU" sz="2200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Росією</a:t>
            </a:r>
            <a:r>
              <a:rPr lang="ru-RU" sz="2200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та </a:t>
            </a:r>
            <a:r>
              <a:rPr lang="ru-RU" sz="2200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Норвегією</a:t>
            </a:r>
            <a:r>
              <a:rPr lang="ru-RU" sz="2200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200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взяти</a:t>
            </a:r>
            <a:r>
              <a:rPr lang="ru-RU" sz="2200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участь у </a:t>
            </a:r>
            <a:r>
              <a:rPr lang="ru-RU" sz="2200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спільному</a:t>
            </a:r>
            <a:r>
              <a:rPr lang="ru-RU" sz="2200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200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міжнародному</a:t>
            </a:r>
            <a:r>
              <a:rPr lang="ru-RU" sz="2200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200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проекті</a:t>
            </a:r>
            <a:r>
              <a:rPr lang="ru-RU" sz="2200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«</a:t>
            </a:r>
            <a:r>
              <a:rPr lang="ru-RU" sz="2200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Морський</a:t>
            </a:r>
            <a:r>
              <a:rPr lang="ru-RU" sz="2200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старт» для запуску в Тихому </a:t>
            </a:r>
            <a:r>
              <a:rPr lang="ru-RU" sz="2200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океані</a:t>
            </a:r>
            <a:r>
              <a:rPr lang="ru-RU" sz="2200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200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космічних</a:t>
            </a:r>
            <a:r>
              <a:rPr lang="ru-RU" sz="2200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200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супутників</a:t>
            </a:r>
            <a:r>
              <a:rPr lang="ru-RU" sz="2200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200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різного</a:t>
            </a:r>
            <a:r>
              <a:rPr lang="ru-RU" sz="2200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200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призначення</a:t>
            </a:r>
            <a:r>
              <a:rPr lang="ru-RU" sz="2200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sz="2200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Крім</a:t>
            </a:r>
            <a:r>
              <a:rPr lang="ru-RU" sz="2200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того, наша </a:t>
            </a:r>
            <a:r>
              <a:rPr lang="ru-RU" sz="2200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країна</a:t>
            </a:r>
            <a:r>
              <a:rPr lang="ru-RU" sz="2200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200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бере</a:t>
            </a:r>
            <a:r>
              <a:rPr lang="ru-RU" sz="2200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участь у </a:t>
            </a:r>
            <a:r>
              <a:rPr lang="ru-RU" sz="2200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міжнародних</a:t>
            </a:r>
            <a:r>
              <a:rPr lang="ru-RU" sz="2200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проектах </a:t>
            </a:r>
            <a:r>
              <a:rPr lang="ru-RU" sz="2200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створенні</a:t>
            </a:r>
            <a:r>
              <a:rPr lang="ru-RU" sz="2200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200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носіїв</a:t>
            </a:r>
            <a:r>
              <a:rPr lang="ru-RU" sz="2200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200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Antares</a:t>
            </a:r>
            <a:r>
              <a:rPr lang="ru-RU" sz="2200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та VEGA.</a:t>
            </a:r>
          </a:p>
          <a:p>
            <a:pPr marL="391686" indent="-293764" algn="l">
              <a:spcAft>
                <a:spcPts val="1293"/>
              </a:spcAft>
              <a:buClr>
                <a:srgbClr val="FFCC99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ru-RU" sz="29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1686" indent="-293764" algn="l">
              <a:spcAft>
                <a:spcPts val="1293"/>
              </a:spcAft>
              <a:buClr>
                <a:srgbClr val="FFCC99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Україна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як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справжня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космічна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держава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має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чималу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кількість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видатних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творців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та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теоретиків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космонавтики.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Її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вчені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багато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зробили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для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розвитку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світової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космічної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науки.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Зокрема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на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Південному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машинобудівному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заводі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Дніпропетровську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сконструйовано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виготовлено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понад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400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штучних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супутників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землі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Великий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внесок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освоєння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космічного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простору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зробили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такі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видатні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вчені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країни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як </a:t>
            </a:r>
            <a:r>
              <a:rPr lang="ru-RU" sz="3000" b="1" dirty="0">
                <a:solidFill>
                  <a:srgbClr val="DE10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С. </a:t>
            </a:r>
            <a:r>
              <a:rPr lang="ru-RU" sz="3000" b="1" dirty="0" err="1">
                <a:solidFill>
                  <a:srgbClr val="DE10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Корольов</a:t>
            </a:r>
            <a:r>
              <a:rPr lang="ru-RU" sz="3000" b="1" dirty="0">
                <a:solidFill>
                  <a:srgbClr val="DE10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3000" b="1" dirty="0" err="1">
                <a:solidFill>
                  <a:srgbClr val="DE10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В.Челомей</a:t>
            </a:r>
            <a:r>
              <a:rPr lang="ru-RU" sz="3000" b="1" dirty="0">
                <a:solidFill>
                  <a:srgbClr val="DE10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М. </a:t>
            </a:r>
            <a:r>
              <a:rPr lang="ru-RU" sz="3000" b="1" dirty="0" err="1">
                <a:solidFill>
                  <a:srgbClr val="DE10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Янгель</a:t>
            </a:r>
            <a:r>
              <a:rPr lang="ru-RU" sz="3000" b="1" dirty="0">
                <a:solidFill>
                  <a:srgbClr val="DE10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Ю. Кондратюк, В. </a:t>
            </a:r>
            <a:r>
              <a:rPr lang="ru-RU" sz="3000" b="1" dirty="0" err="1">
                <a:solidFill>
                  <a:srgbClr val="DE10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Уткін</a:t>
            </a:r>
            <a:r>
              <a:rPr lang="ru-RU" sz="3000" b="1" dirty="0">
                <a:solidFill>
                  <a:srgbClr val="DE109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91686" indent="-293764" algn="l">
              <a:spcAft>
                <a:spcPts val="1293"/>
              </a:spcAft>
              <a:buClr>
                <a:srgbClr val="FFCC99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ru-RU" sz="29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Джудіт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Рєзнік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en-US" dirty="0" smtClean="0">
                <a:solidFill>
                  <a:schemeClr val="bg1"/>
                </a:solidFill>
              </a:rPr>
              <a:t>Judith </a:t>
            </a:r>
            <a:r>
              <a:rPr lang="en-US" dirty="0" err="1" smtClean="0">
                <a:solidFill>
                  <a:schemeClr val="bg1"/>
                </a:solidFill>
              </a:rPr>
              <a:t>Resnik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3200" y="1676400"/>
            <a:ext cx="5867400" cy="4525963"/>
          </a:xfrm>
        </p:spPr>
        <p:txBody>
          <a:bodyPr>
            <a:normAutofit fontScale="70000" lnSpcReduction="20000"/>
          </a:bodyPr>
          <a:lstStyle/>
          <a:p>
            <a:r>
              <a:rPr lang="vi-VN" b="1" dirty="0" smtClean="0">
                <a:solidFill>
                  <a:schemeClr val="bg1"/>
                </a:solidFill>
              </a:rPr>
              <a:t>Джу́діт Рє́знік (англ. </a:t>
            </a:r>
            <a:r>
              <a:rPr lang="en-US" b="1" dirty="0" smtClean="0">
                <a:solidFill>
                  <a:schemeClr val="bg1"/>
                </a:solidFill>
              </a:rPr>
              <a:t>Judith </a:t>
            </a:r>
            <a:r>
              <a:rPr lang="en-US" b="1" dirty="0" err="1" smtClean="0">
                <a:solidFill>
                  <a:schemeClr val="bg1"/>
                </a:solidFill>
              </a:rPr>
              <a:t>Resnik</a:t>
            </a:r>
            <a:r>
              <a:rPr lang="en-US" b="1" dirty="0" smtClean="0">
                <a:solidFill>
                  <a:schemeClr val="bg1"/>
                </a:solidFill>
              </a:rPr>
              <a:t>; *5 </a:t>
            </a:r>
            <a:r>
              <a:rPr lang="vi-VN" b="1" dirty="0" smtClean="0">
                <a:solidFill>
                  <a:schemeClr val="bg1"/>
                </a:solidFill>
              </a:rPr>
              <a:t>квітня 1949, Акрон, Огайо — загинула 28 січня 1986 під час старту космічного корабля «Челленджер») — астронавт, дослідник (США).</a:t>
            </a:r>
          </a:p>
          <a:p>
            <a:r>
              <a:rPr lang="vi-VN" b="1" dirty="0" smtClean="0">
                <a:solidFill>
                  <a:schemeClr val="bg1"/>
                </a:solidFill>
              </a:rPr>
              <a:t>Батьки Джудіт Рєзнік — вихідці з України.</a:t>
            </a:r>
            <a:endParaRPr lang="uk-UA" b="1" dirty="0" smtClean="0">
              <a:solidFill>
                <a:schemeClr val="bg1"/>
              </a:solidFill>
            </a:endParaRPr>
          </a:p>
          <a:p>
            <a:r>
              <a:rPr lang="ru-RU" sz="3600" b="1" dirty="0" err="1" smtClean="0">
                <a:solidFill>
                  <a:schemeClr val="bg1"/>
                </a:solidFill>
              </a:rPr>
              <a:t>Відібрана</a:t>
            </a:r>
            <a:r>
              <a:rPr lang="ru-RU" sz="3600" b="1" dirty="0" smtClean="0">
                <a:solidFill>
                  <a:schemeClr val="bg1"/>
                </a:solidFill>
              </a:rPr>
              <a:t> в </a:t>
            </a:r>
            <a:r>
              <a:rPr lang="ru-RU" sz="3600" b="1" dirty="0" err="1" smtClean="0">
                <a:solidFill>
                  <a:schemeClr val="bg1"/>
                </a:solidFill>
              </a:rPr>
              <a:t>кандидати</a:t>
            </a:r>
            <a:r>
              <a:rPr lang="ru-RU" sz="3600" b="1" dirty="0" smtClean="0">
                <a:solidFill>
                  <a:schemeClr val="bg1"/>
                </a:solidFill>
              </a:rPr>
              <a:t> на </a:t>
            </a:r>
            <a:r>
              <a:rPr lang="ru-RU" sz="3600" b="1" dirty="0" err="1" smtClean="0">
                <a:solidFill>
                  <a:schemeClr val="bg1"/>
                </a:solidFill>
              </a:rPr>
              <a:t>космічний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політ</a:t>
            </a:r>
            <a:r>
              <a:rPr lang="ru-RU" sz="3600" b="1" dirty="0" smtClean="0">
                <a:solidFill>
                  <a:schemeClr val="bg1"/>
                </a:solidFill>
              </a:rPr>
              <a:t> в </a:t>
            </a:r>
            <a:r>
              <a:rPr lang="ru-RU" sz="3600" b="1" dirty="0" err="1" smtClean="0">
                <a:solidFill>
                  <a:schemeClr val="bg1"/>
                </a:solidFill>
              </a:rPr>
              <a:t>січні</a:t>
            </a:r>
            <a:r>
              <a:rPr lang="ru-RU" sz="3600" b="1" dirty="0" smtClean="0">
                <a:solidFill>
                  <a:schemeClr val="bg1"/>
                </a:solidFill>
              </a:rPr>
              <a:t> 1978 року. </a:t>
            </a:r>
            <a:r>
              <a:rPr lang="ru-RU" sz="3600" b="1" dirty="0" err="1" smtClean="0">
                <a:solidFill>
                  <a:schemeClr val="bg1"/>
                </a:solidFill>
              </a:rPr>
              <a:t>Вперше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побувала</a:t>
            </a:r>
            <a:r>
              <a:rPr lang="ru-RU" sz="3600" b="1" dirty="0" smtClean="0">
                <a:solidFill>
                  <a:schemeClr val="bg1"/>
                </a:solidFill>
              </a:rPr>
              <a:t> у </a:t>
            </a:r>
            <a:r>
              <a:rPr lang="ru-RU" sz="3600" b="1" dirty="0" err="1" smtClean="0">
                <a:solidFill>
                  <a:schemeClr val="bg1"/>
                </a:solidFill>
              </a:rPr>
              <a:t>космосі</a:t>
            </a:r>
            <a:r>
              <a:rPr lang="ru-RU" sz="3600" b="1" dirty="0" smtClean="0">
                <a:solidFill>
                  <a:schemeClr val="bg1"/>
                </a:solidFill>
              </a:rPr>
              <a:t> 30 </a:t>
            </a:r>
            <a:r>
              <a:rPr lang="ru-RU" sz="3600" b="1" dirty="0" err="1" smtClean="0">
                <a:solidFill>
                  <a:schemeClr val="bg1"/>
                </a:solidFill>
              </a:rPr>
              <a:t>серпня</a:t>
            </a:r>
            <a:r>
              <a:rPr lang="ru-RU" sz="3600" b="1" dirty="0" smtClean="0">
                <a:solidFill>
                  <a:schemeClr val="bg1"/>
                </a:solidFill>
              </a:rPr>
              <a:t> — 5 </a:t>
            </a:r>
            <a:r>
              <a:rPr lang="ru-RU" sz="3600" b="1" dirty="0" err="1" smtClean="0">
                <a:solidFill>
                  <a:schemeClr val="bg1"/>
                </a:solidFill>
              </a:rPr>
              <a:t>вересня</a:t>
            </a:r>
            <a:r>
              <a:rPr lang="ru-RU" sz="3600" b="1" dirty="0" smtClean="0">
                <a:solidFill>
                  <a:schemeClr val="bg1"/>
                </a:solidFill>
              </a:rPr>
              <a:t> 1984 року. Провела в </a:t>
            </a:r>
            <a:r>
              <a:rPr lang="ru-RU" sz="3600" b="1" dirty="0" err="1" smtClean="0">
                <a:solidFill>
                  <a:schemeClr val="bg1"/>
                </a:solidFill>
              </a:rPr>
              <a:t>польоті</a:t>
            </a:r>
            <a:r>
              <a:rPr lang="ru-RU" sz="3600" b="1" dirty="0" smtClean="0">
                <a:solidFill>
                  <a:schemeClr val="bg1"/>
                </a:solidFill>
              </a:rPr>
              <a:t> 144 </a:t>
            </a:r>
            <a:r>
              <a:rPr lang="ru-RU" sz="3600" b="1" dirty="0" err="1" smtClean="0">
                <a:solidFill>
                  <a:schemeClr val="bg1"/>
                </a:solidFill>
              </a:rPr>
              <a:t>години</a:t>
            </a:r>
            <a:r>
              <a:rPr lang="ru-RU" sz="3600" b="1" dirty="0" smtClean="0">
                <a:solidFill>
                  <a:schemeClr val="bg1"/>
                </a:solidFill>
              </a:rPr>
              <a:t> 57 </a:t>
            </a:r>
            <a:r>
              <a:rPr lang="ru-RU" sz="3600" b="1" dirty="0" err="1" smtClean="0">
                <a:solidFill>
                  <a:schemeClr val="bg1"/>
                </a:solidFill>
              </a:rPr>
              <a:t>хвилин</a:t>
            </a:r>
            <a:r>
              <a:rPr lang="ru-RU" sz="3600" b="1" dirty="0" smtClean="0">
                <a:solidFill>
                  <a:schemeClr val="bg1"/>
                </a:solidFill>
              </a:rPr>
              <a:t>. </a:t>
            </a:r>
            <a:r>
              <a:rPr lang="ru-RU" sz="3600" b="1" dirty="0" err="1" smtClean="0">
                <a:solidFill>
                  <a:schemeClr val="bg1"/>
                </a:solidFill>
              </a:rPr>
              <a:t>Облетіла</a:t>
            </a:r>
            <a:r>
              <a:rPr lang="ru-RU" sz="3600" b="1" dirty="0" smtClean="0">
                <a:solidFill>
                  <a:schemeClr val="bg1"/>
                </a:solidFill>
              </a:rPr>
              <a:t> Землю 96 </a:t>
            </a:r>
            <a:r>
              <a:rPr lang="ru-RU" sz="3600" b="1" dirty="0" err="1" smtClean="0">
                <a:solidFill>
                  <a:schemeClr val="bg1"/>
                </a:solidFill>
              </a:rPr>
              <a:t>разів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  <a:endParaRPr lang="vi-VN" sz="36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33794" name="Picture 2" descr="Judith Res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089" y="1905000"/>
            <a:ext cx="2300111" cy="31051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8370" name="Picture 2" descr="&amp;Fcy;&amp;acy;&amp;jcy;&amp;lcy;:USSR stamp Soyuz-T-3 1981 10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011" y="838200"/>
            <a:ext cx="3654989" cy="2667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4724400"/>
            <a:ext cx="7086600" cy="1905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vi-VN" sz="2800" dirty="0" smtClean="0"/>
              <a:t> (</a:t>
            </a:r>
            <a:r>
              <a:rPr lang="uk-UA" sz="2800" b="1" dirty="0" smtClean="0"/>
              <a:t>5 серпня 1941</a:t>
            </a:r>
            <a:r>
              <a:rPr lang="vi-VN" sz="2800" b="1" dirty="0" smtClean="0"/>
              <a:t>,</a:t>
            </a:r>
            <a:r>
              <a:rPr lang="uk-UA" sz="2800" b="1" dirty="0" smtClean="0"/>
              <a:t> Красний Лиман</a:t>
            </a:r>
            <a:r>
              <a:rPr lang="vi-VN" sz="2800" b="1" dirty="0" smtClean="0"/>
              <a:t> Донецької обл. — </a:t>
            </a:r>
            <a:r>
              <a:rPr lang="uk-UA" sz="2800" b="1" dirty="0" smtClean="0"/>
              <a:t>14 червня 2010</a:t>
            </a:r>
            <a:r>
              <a:rPr lang="vi-VN" sz="2800" b="1" dirty="0" smtClean="0"/>
              <a:t>) — радянський</a:t>
            </a:r>
            <a:r>
              <a:rPr lang="uk-UA" sz="2800" b="1" dirty="0" smtClean="0"/>
              <a:t> український космонавт</a:t>
            </a:r>
            <a:r>
              <a:rPr lang="vi-VN" sz="2800" b="1" dirty="0" smtClean="0"/>
              <a:t>, двічі</a:t>
            </a:r>
            <a:r>
              <a:rPr lang="uk-UA" sz="2800" b="1" dirty="0" smtClean="0"/>
              <a:t> Герой Радянського Союзу.</a:t>
            </a:r>
          </a:p>
          <a:p>
            <a:pPr>
              <a:buNone/>
            </a:pPr>
            <a:endParaRPr lang="en-US" sz="20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Галерея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визначних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українців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8372" name="Picture 4" descr="http://3.bp.blogspot.com/--HJPm3tmcaE/UKYNggpPOsI/AAAAAAAAAB4/3ZLhOpCGr78/s1600/kiz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762000"/>
            <a:ext cx="2143125" cy="30480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752600" y="990600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uk-UA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Кизим</a:t>
            </a: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Л. Д.</a:t>
            </a:r>
          </a:p>
          <a:p>
            <a:pPr algn="ctr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Здійснив три космічні польоти. Пробув у космосі 374 дні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916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Космонавти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походження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0" y="2438400"/>
            <a:ext cx="4040188" cy="3951288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ru-RU" sz="3800" b="1" dirty="0" err="1" smtClean="0">
                <a:solidFill>
                  <a:srgbClr val="FF7C80"/>
                </a:solidFill>
              </a:rPr>
              <a:t>Анатолій</a:t>
            </a:r>
            <a:r>
              <a:rPr lang="ru-RU" sz="3800" b="1" dirty="0" smtClean="0">
                <a:solidFill>
                  <a:srgbClr val="FF7C80"/>
                </a:solidFill>
              </a:rPr>
              <a:t> Павлович </a:t>
            </a:r>
            <a:r>
              <a:rPr lang="ru-RU" sz="3800" b="1" dirty="0" err="1" smtClean="0">
                <a:solidFill>
                  <a:srgbClr val="FF7C80"/>
                </a:solidFill>
              </a:rPr>
              <a:t>Арцебарський</a:t>
            </a:r>
            <a:endParaRPr lang="en-US" sz="3800" b="1" dirty="0" smtClean="0"/>
          </a:p>
          <a:p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/>
              <a:t>(9 </a:t>
            </a:r>
            <a:r>
              <a:rPr lang="ru-RU" b="1" dirty="0" err="1" smtClean="0"/>
              <a:t>вересня</a:t>
            </a:r>
            <a:r>
              <a:rPr lang="ru-RU" b="1" dirty="0" smtClean="0"/>
              <a:t> 1956, </a:t>
            </a:r>
            <a:r>
              <a:rPr lang="ru-RU" b="1" dirty="0" err="1" smtClean="0"/>
              <a:t>смт</a:t>
            </a:r>
            <a:r>
              <a:rPr lang="ru-RU" b="1" dirty="0" smtClean="0"/>
              <a:t>. </a:t>
            </a:r>
            <a:r>
              <a:rPr lang="ru-RU" b="1" dirty="0" err="1" smtClean="0"/>
              <a:t>Просяна</a:t>
            </a:r>
            <a:r>
              <a:rPr lang="ru-RU" b="1" dirty="0" smtClean="0"/>
              <a:t> </a:t>
            </a:r>
            <a:r>
              <a:rPr lang="ru-RU" b="1" dirty="0" err="1" smtClean="0"/>
              <a:t>Покровського</a:t>
            </a:r>
            <a:r>
              <a:rPr lang="ru-RU" b="1" dirty="0" smtClean="0"/>
              <a:t> району </a:t>
            </a:r>
            <a:r>
              <a:rPr lang="ru-RU" b="1" dirty="0" err="1" smtClean="0"/>
              <a:t>Дніпропетровської</a:t>
            </a:r>
            <a:r>
              <a:rPr lang="ru-RU" b="1" dirty="0" smtClean="0"/>
              <a:t> </a:t>
            </a:r>
            <a:r>
              <a:rPr lang="ru-RU" b="1" dirty="0" err="1" smtClean="0"/>
              <a:t>області</a:t>
            </a:r>
            <a:r>
              <a:rPr lang="ru-RU" b="1" dirty="0" smtClean="0"/>
              <a:t>) — </a:t>
            </a:r>
            <a:r>
              <a:rPr lang="ru-RU" b="1" dirty="0" err="1" smtClean="0"/>
              <a:t>радянський</a:t>
            </a:r>
            <a:r>
              <a:rPr lang="ru-RU" b="1" dirty="0" smtClean="0"/>
              <a:t> </a:t>
            </a:r>
            <a:r>
              <a:rPr lang="ru-RU" b="1" dirty="0" err="1" smtClean="0"/>
              <a:t>льотчик-космонавт</a:t>
            </a:r>
            <a:r>
              <a:rPr lang="ru-RU" b="1" dirty="0" smtClean="0"/>
              <a:t> </a:t>
            </a:r>
            <a:r>
              <a:rPr lang="ru-RU" b="1" dirty="0" err="1" smtClean="0"/>
              <a:t>українського</a:t>
            </a:r>
            <a:r>
              <a:rPr lang="ru-RU" b="1" dirty="0" smtClean="0"/>
              <a:t> </a:t>
            </a:r>
            <a:r>
              <a:rPr lang="ru-RU" b="1" dirty="0" err="1" smtClean="0"/>
              <a:t>походження</a:t>
            </a:r>
            <a:r>
              <a:rPr lang="ru-RU" b="1" dirty="0" smtClean="0"/>
              <a:t>, </a:t>
            </a:r>
            <a:r>
              <a:rPr lang="ru-RU" b="1" dirty="0" err="1" smtClean="0"/>
              <a:t>льотчик-випробувач</a:t>
            </a:r>
            <a:r>
              <a:rPr lang="ru-RU" b="1" dirty="0" smtClean="0"/>
              <a:t>, Герой </a:t>
            </a:r>
            <a:r>
              <a:rPr lang="ru-RU" b="1" dirty="0" err="1" smtClean="0"/>
              <a:t>Радянського</a:t>
            </a:r>
            <a:r>
              <a:rPr lang="ru-RU" b="1" dirty="0" smtClean="0"/>
              <a:t> Союзу.</a:t>
            </a:r>
          </a:p>
          <a:p>
            <a:r>
              <a:rPr lang="ru-RU" b="1" dirty="0" err="1" smtClean="0"/>
              <a:t>Здійснив</a:t>
            </a:r>
            <a:r>
              <a:rPr lang="ru-RU" b="1" dirty="0" smtClean="0"/>
              <a:t> </a:t>
            </a:r>
            <a:r>
              <a:rPr lang="ru-RU" b="1" dirty="0" err="1" smtClean="0"/>
              <a:t>політ</a:t>
            </a:r>
            <a:r>
              <a:rPr lang="ru-RU" b="1" dirty="0" smtClean="0"/>
              <a:t> на «</a:t>
            </a:r>
            <a:r>
              <a:rPr lang="ru-RU" b="1" dirty="0" err="1" smtClean="0"/>
              <a:t>Союзі</a:t>
            </a:r>
            <a:r>
              <a:rPr lang="ru-RU" b="1" dirty="0" smtClean="0"/>
              <a:t> ТМ-12» та </a:t>
            </a:r>
            <a:r>
              <a:rPr lang="ru-RU" b="1" dirty="0" err="1" smtClean="0"/>
              <a:t>орбітальному</a:t>
            </a:r>
            <a:r>
              <a:rPr lang="ru-RU" b="1" dirty="0" smtClean="0"/>
              <a:t> </a:t>
            </a:r>
            <a:r>
              <a:rPr lang="ru-RU" b="1" dirty="0" err="1" smtClean="0"/>
              <a:t>комплексі</a:t>
            </a:r>
            <a:r>
              <a:rPr lang="ru-RU" b="1" dirty="0" smtClean="0"/>
              <a:t> «Мир» (</a:t>
            </a:r>
            <a:r>
              <a:rPr lang="ru-RU" b="1" dirty="0" err="1" smtClean="0"/>
              <a:t>травень</a:t>
            </a:r>
            <a:r>
              <a:rPr lang="ru-RU" b="1" dirty="0" smtClean="0"/>
              <a:t> — </a:t>
            </a:r>
            <a:r>
              <a:rPr lang="ru-RU" b="1" dirty="0" err="1" smtClean="0"/>
              <a:t>жовтень</a:t>
            </a:r>
            <a:r>
              <a:rPr lang="ru-RU" b="1" dirty="0" smtClean="0"/>
              <a:t> 1991).</a:t>
            </a:r>
          </a:p>
          <a:p>
            <a:endParaRPr lang="en-US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724400" y="2362200"/>
            <a:ext cx="4041775" cy="3951288"/>
          </a:xfrm>
        </p:spPr>
        <p:txBody>
          <a:bodyPr>
            <a:normAutofit lnSpcReduction="10000"/>
          </a:bodyPr>
          <a:lstStyle/>
          <a:p>
            <a:r>
              <a:rPr lang="vi-V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Робе́рта Лінн Бо́ндар </a:t>
            </a:r>
            <a:endParaRPr lang="uk-UA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vi-VN" b="1" dirty="0" smtClean="0"/>
              <a:t>(англ. </a:t>
            </a:r>
            <a:r>
              <a:rPr lang="en-US" b="1" dirty="0" smtClean="0"/>
              <a:t>Roberta Lynn </a:t>
            </a:r>
            <a:r>
              <a:rPr lang="en-US" b="1" dirty="0" err="1" smtClean="0"/>
              <a:t>Bondar</a:t>
            </a:r>
            <a:r>
              <a:rPr lang="en-US" b="1" dirty="0" smtClean="0"/>
              <a:t>; *4 </a:t>
            </a:r>
            <a:r>
              <a:rPr lang="vi-VN" b="1" dirty="0" smtClean="0"/>
              <a:t>грудня 1945, Су Сейнт Мері, (Онтаріо, Канада) — астронавт, дослідник (Канада). Народилася в сім'ї етнічних українців. 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35842" name="Picture 2" descr="Artsebarsk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1415845" cy="19507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2" descr="Roberta Bond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09600"/>
            <a:ext cx="1524000" cy="19354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" y="0"/>
            <a:ext cx="91429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ts val="0"/>
              </a:spcBef>
            </a:pPr>
            <a:r>
              <a:rPr lang="ru-RU" sz="4800" b="1" dirty="0" err="1" smtClean="0">
                <a:ln w="11430"/>
                <a:solidFill>
                  <a:srgbClr val="DE10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Леонід</a:t>
            </a:r>
            <a:r>
              <a:rPr lang="ru-RU" sz="4800" b="1" dirty="0" smtClean="0">
                <a:ln w="11430"/>
                <a:solidFill>
                  <a:srgbClr val="DE10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 Попов </a:t>
            </a:r>
            <a:br>
              <a:rPr lang="ru-RU" sz="4800" b="1" dirty="0" smtClean="0">
                <a:ln w="11430"/>
                <a:solidFill>
                  <a:srgbClr val="DE10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</a:br>
            <a:endParaRPr lang="en-US" b="1" dirty="0">
              <a:ln w="11430"/>
              <a:solidFill>
                <a:srgbClr val="DE109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3490" name="Picture 2" descr="http://2.bp.blogspot.com/-_x3OHR-7OAc/UJkpscs9sxI/AAAAAAAAAAw/5FRPg4L10B0/s1600/%D0%9F%D0%BE%D0%BF%D0%BE%D0%B2%D1%83%D0%9F%D0%B0%D0%BC.jpe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81200"/>
            <a:ext cx="2852093" cy="4495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648200" y="1143000"/>
            <a:ext cx="4495800" cy="507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b="1" spc="5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народився</a:t>
            </a:r>
            <a:r>
              <a:rPr lang="ru-RU" sz="28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31 </a:t>
            </a:r>
            <a:r>
              <a:rPr lang="ru-RU" sz="2800" b="1" spc="5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серпня</a:t>
            </a:r>
            <a:r>
              <a:rPr lang="ru-RU" sz="28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1945 в </a:t>
            </a:r>
            <a:r>
              <a:rPr lang="ru-RU" sz="2800" b="1" spc="5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місті</a:t>
            </a:r>
            <a:r>
              <a:rPr lang="ru-RU" sz="28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Олександрія</a:t>
            </a:r>
            <a:r>
              <a:rPr lang="ru-RU" sz="28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Кіровоградської</a:t>
            </a:r>
            <a:r>
              <a:rPr lang="ru-RU" sz="28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області</a:t>
            </a:r>
            <a:r>
              <a:rPr lang="ru-RU" sz="28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r>
              <a:rPr lang="ru-RU" sz="2400" b="1" dirty="0" err="1" smtClean="0"/>
              <a:t>Здійснив</a:t>
            </a:r>
            <a:r>
              <a:rPr lang="ru-RU" sz="2400" b="1" dirty="0" smtClean="0"/>
              <a:t> 3 </a:t>
            </a:r>
            <a:r>
              <a:rPr lang="ru-RU" sz="2400" b="1" dirty="0" err="1" smtClean="0"/>
              <a:t>космічних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польоти</a:t>
            </a:r>
            <a:r>
              <a:rPr lang="ru-RU" sz="2400" b="1" dirty="0" smtClean="0"/>
              <a:t>. Перший </a:t>
            </a:r>
            <a:r>
              <a:rPr lang="ru-RU" sz="2400" b="1" dirty="0" err="1" smtClean="0"/>
              <a:t>політ</a:t>
            </a:r>
            <a:r>
              <a:rPr lang="ru-RU" sz="2400" b="1" dirty="0" smtClean="0"/>
              <a:t> (1980) </a:t>
            </a:r>
            <a:r>
              <a:rPr lang="ru-RU" sz="2400" b="1" dirty="0" err="1" smtClean="0"/>
              <a:t>тривав</a:t>
            </a:r>
            <a:r>
              <a:rPr lang="ru-RU" sz="2400" b="1" dirty="0" smtClean="0"/>
              <a:t> 185 </a:t>
            </a:r>
            <a:r>
              <a:rPr lang="ru-RU" sz="2400" b="1" dirty="0" err="1" smtClean="0"/>
              <a:t>діб</a:t>
            </a:r>
            <a:r>
              <a:rPr lang="ru-RU" sz="2400" b="1" dirty="0" smtClean="0"/>
              <a:t>, проходив на </a:t>
            </a:r>
            <a:r>
              <a:rPr lang="ru-RU" sz="2400" b="1" dirty="0" err="1" smtClean="0"/>
              <a:t>космічному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кораблі</a:t>
            </a:r>
            <a:r>
              <a:rPr lang="ru-RU" sz="2400" b="1" dirty="0" smtClean="0"/>
              <a:t> «Союз-35»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посадкою на «Союз-37». За </a:t>
            </a:r>
            <a:r>
              <a:rPr lang="ru-RU" sz="2400" b="1" dirty="0" err="1" smtClean="0"/>
              <a:t>успішне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виконання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завдань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польоту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Леоніду</a:t>
            </a:r>
            <a:r>
              <a:rPr lang="ru-RU" sz="2400" b="1" dirty="0" smtClean="0"/>
              <a:t> Попову </a:t>
            </a:r>
            <a:r>
              <a:rPr lang="ru-RU" sz="2400" b="1" dirty="0" err="1" smtClean="0"/>
              <a:t>було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присвоєно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звання</a:t>
            </a:r>
            <a:r>
              <a:rPr lang="ru-RU" sz="2400" b="1" dirty="0" smtClean="0"/>
              <a:t> «</a:t>
            </a:r>
            <a:r>
              <a:rPr lang="ru-RU" sz="2400" b="1" dirty="0" err="1" smtClean="0"/>
              <a:t>льотчик-космонавт</a:t>
            </a:r>
            <a:r>
              <a:rPr lang="ru-RU" sz="2400" b="1" dirty="0" smtClean="0"/>
              <a:t> СРСР» та </a:t>
            </a:r>
            <a:r>
              <a:rPr lang="ru-RU" sz="2400" b="1" dirty="0" err="1" smtClean="0"/>
              <a:t>звання</a:t>
            </a:r>
            <a:r>
              <a:rPr lang="ru-RU" sz="2400" b="1" dirty="0" smtClean="0"/>
              <a:t> Героя </a:t>
            </a:r>
            <a:r>
              <a:rPr lang="ru-RU" sz="2400" b="1" dirty="0" err="1" smtClean="0"/>
              <a:t>Радянського</a:t>
            </a:r>
            <a:r>
              <a:rPr lang="ru-RU" sz="2400" b="1" dirty="0" smtClean="0"/>
              <a:t> Союзу. </a:t>
            </a:r>
            <a:endParaRPr lang="en-US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64296" cy="26642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</a:t>
            </a:r>
            <a:r>
              <a:rPr lang="vi-VN" b="1" dirty="0" smtClean="0">
                <a:solidFill>
                  <a:srgbClr val="FF0000"/>
                </a:solidFill>
              </a:rPr>
              <a:t>ерший космонавт-українець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19600" y="990600"/>
            <a:ext cx="4343400" cy="4038600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vi-VN" b="1" dirty="0" smtClean="0">
                <a:solidFill>
                  <a:schemeClr val="accent1">
                    <a:lumMod val="50000"/>
                  </a:schemeClr>
                </a:solidFill>
              </a:rPr>
              <a:t>Павло́ Рома́нович Попо́вич </a:t>
            </a:r>
            <a:endParaRPr lang="uk-UA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vi-VN" dirty="0" smtClean="0"/>
              <a:t>(5 жовтня 1930, Узин, Київщина — 29 вересня 2009, Гурзуф, Крим) — радянський льотчик-космонавт № 4,</a:t>
            </a:r>
            <a:endParaRPr lang="uk-UA" dirty="0" smtClean="0"/>
          </a:p>
          <a:p>
            <a:pPr algn="ctr"/>
            <a:r>
              <a:rPr lang="vi-VN" dirty="0" smtClean="0"/>
              <a:t> </a:t>
            </a:r>
            <a:r>
              <a:rPr lang="vi-VN" b="1" dirty="0" smtClean="0">
                <a:solidFill>
                  <a:srgbClr val="FF0000"/>
                </a:solidFill>
              </a:rPr>
              <a:t>перший космонавт-українець</a:t>
            </a:r>
            <a:r>
              <a:rPr lang="vi-VN" dirty="0" smtClean="0"/>
              <a:t>, генерал-майор авіації (1976), кандидат технічних наук (1977). Двічі Герой Радянського Союзу (18.8.1962 та 20.7.1974).</a:t>
            </a:r>
            <a:endParaRPr lang="en-US" dirty="0"/>
          </a:p>
        </p:txBody>
      </p:sp>
      <p:pic>
        <p:nvPicPr>
          <p:cNvPr id="64514" name="Picture 2" descr="Ppopov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3530600" cy="3505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4516" name="Picture 4" descr="&amp;Pcy;&amp;acy;&amp;vcy;&amp;lcy;&amp;ocy; &amp;Pcy;&amp;ocy;&amp;pcy;&amp;ocy;&amp;vcy;&amp;icy;&amp;chcy;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5162549"/>
            <a:ext cx="2381250" cy="1695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66599"/>
            <a:ext cx="2190505" cy="3486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743200" y="914400"/>
            <a:ext cx="5715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solidFill>
                  <a:srgbClr val="DE10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Кондратюк Юрій Васильович (Олександр Гнатович </a:t>
            </a:r>
            <a:r>
              <a:rPr lang="uk-UA" sz="2400" b="1" dirty="0" err="1" smtClean="0">
                <a:ln w="11430"/>
                <a:solidFill>
                  <a:srgbClr val="DE10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Шаргей</a:t>
            </a:r>
            <a:r>
              <a:rPr lang="uk-UA" sz="2400" b="1" dirty="0" smtClean="0">
                <a:ln w="11430"/>
                <a:solidFill>
                  <a:srgbClr val="DE10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</a:t>
            </a:r>
            <a:endParaRPr lang="en-US" sz="2400" b="1" dirty="0">
              <a:ln w="11430"/>
              <a:solidFill>
                <a:srgbClr val="DE109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5600" y="2209800"/>
            <a:ext cx="6019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Calibri" pitchFamily="34" charset="0"/>
                <a:cs typeface="Calibri" pitchFamily="34" charset="0"/>
              </a:rPr>
              <a:t>(21 червня 1897 року , </a:t>
            </a:r>
            <a:r>
              <a:rPr lang="uk-UA" sz="2800" b="1" dirty="0" err="1" smtClean="0">
                <a:latin typeface="Calibri" pitchFamily="34" charset="0"/>
                <a:cs typeface="Calibri" pitchFamily="34" charset="0"/>
              </a:rPr>
              <a:t>Полтава–</a:t>
            </a:r>
            <a:r>
              <a:rPr lang="uk-UA" sz="28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vi-VN" sz="2800" b="1" dirty="0" smtClean="0">
                <a:solidFill>
                  <a:srgbClr val="DE109E"/>
                </a:solidFill>
                <a:latin typeface="Calibri" pitchFamily="34" charset="0"/>
                <a:cs typeface="Calibri" pitchFamily="34" charset="0"/>
              </a:rPr>
              <a:t>початок жовтня</a:t>
            </a:r>
            <a:r>
              <a:rPr lang="uk-UA" sz="2800" b="1" dirty="0" smtClean="0">
                <a:solidFill>
                  <a:srgbClr val="DE109E"/>
                </a:solidFill>
                <a:latin typeface="Calibri" pitchFamily="34" charset="0"/>
                <a:cs typeface="Calibri" pitchFamily="34" charset="0"/>
              </a:rPr>
              <a:t> 1941</a:t>
            </a:r>
            <a:r>
              <a:rPr lang="vi-VN" sz="2800" b="1" dirty="0" smtClean="0">
                <a:solidFill>
                  <a:srgbClr val="DE109E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uk-UA" sz="2800" b="1" dirty="0" smtClean="0">
                <a:solidFill>
                  <a:srgbClr val="DE109E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vi-VN" sz="2800" b="1" dirty="0" smtClean="0">
                <a:solidFill>
                  <a:srgbClr val="DE109E"/>
                </a:solidFill>
                <a:latin typeface="Calibri" pitchFamily="34" charset="0"/>
                <a:cs typeface="Calibri" pitchFamily="34" charset="0"/>
              </a:rPr>
              <a:t>— український, радянський</a:t>
            </a:r>
            <a:r>
              <a:rPr lang="uk-UA" sz="2800" b="1" dirty="0" smtClean="0">
                <a:solidFill>
                  <a:srgbClr val="DE109E"/>
                </a:solidFill>
                <a:latin typeface="Calibri" pitchFamily="34" charset="0"/>
                <a:cs typeface="Calibri" pitchFamily="34" charset="0"/>
              </a:rPr>
              <a:t> вчений - винахідник</a:t>
            </a:r>
            <a:r>
              <a:rPr lang="vi-VN" sz="2800" b="1" dirty="0" smtClean="0">
                <a:solidFill>
                  <a:srgbClr val="DE109E"/>
                </a:solidFill>
                <a:latin typeface="Calibri" pitchFamily="34" charset="0"/>
                <a:cs typeface="Calibri" pitchFamily="34" charset="0"/>
              </a:rPr>
              <a:t>, один із піонерів </a:t>
            </a:r>
            <a:r>
              <a:rPr lang="uk-UA" sz="2800" b="1" dirty="0" smtClean="0">
                <a:solidFill>
                  <a:srgbClr val="DE109E"/>
                </a:solidFill>
                <a:latin typeface="Calibri" pitchFamily="34" charset="0"/>
                <a:cs typeface="Calibri" pitchFamily="34" charset="0"/>
              </a:rPr>
              <a:t>ракетної техніки</a:t>
            </a:r>
            <a:r>
              <a:rPr lang="vi-VN" sz="2800" b="1" dirty="0" smtClean="0">
                <a:solidFill>
                  <a:srgbClr val="DE109E"/>
                </a:solidFill>
                <a:latin typeface="Calibri" pitchFamily="34" charset="0"/>
                <a:cs typeface="Calibri" pitchFamily="34" charset="0"/>
              </a:rPr>
              <a:t> й теорії космічних польотів. Автор так званої «траси Кондратюка», якою подорожували на</a:t>
            </a:r>
            <a:r>
              <a:rPr lang="uk-UA" sz="2800" b="1" dirty="0" smtClean="0">
                <a:solidFill>
                  <a:srgbClr val="DE109E"/>
                </a:solidFill>
                <a:latin typeface="Calibri" pitchFamily="34" charset="0"/>
                <a:cs typeface="Calibri" pitchFamily="34" charset="0"/>
              </a:rPr>
              <a:t> Місяць космічні кораблі </a:t>
            </a:r>
            <a:r>
              <a:rPr lang="uk-UA" sz="2800" b="1" dirty="0" err="1" smtClean="0">
                <a:solidFill>
                  <a:srgbClr val="DE109E"/>
                </a:solidFill>
                <a:latin typeface="Calibri" pitchFamily="34" charset="0"/>
                <a:cs typeface="Calibri" pitchFamily="34" charset="0"/>
              </a:rPr>
              <a:t>“Аполон”</a:t>
            </a:r>
            <a:endParaRPr lang="uk-UA" sz="2800" b="1" dirty="0" smtClean="0">
              <a:solidFill>
                <a:srgbClr val="DE109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Ю́рій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Васи́льович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Кондратю́к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справжнє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ім'я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Шаргей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Олександр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Гнатович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; 9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 tooltip="21 червня"/>
              </a:rPr>
              <a:t>(21)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 tooltip="21 червня"/>
              </a:rPr>
              <a:t>червня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 tooltip="1897"/>
              </a:rPr>
              <a:t>1897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5" tooltip="Полтава"/>
              </a:rPr>
              <a:t>Полтава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6" tooltip="Російська імперія"/>
              </a:rPr>
              <a:t>Російська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6" tooltip="Російська імперія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6" tooltip="Російська імперія"/>
              </a:rPr>
              <a:t>імперія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нині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7" tooltip="Україна"/>
              </a:rPr>
              <a:t>Україна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 —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початок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жовтня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8" tooltip="1941"/>
              </a:rPr>
              <a:t>1941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 —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український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радянський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9" tooltip="Вчений"/>
              </a:rPr>
              <a:t>вчений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0" tooltip="Винахідник"/>
              </a:rPr>
              <a:t>винахідник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один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із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піонерів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1" tooltip="Ракетна техніка (ще не написана)"/>
              </a:rPr>
              <a:t>ракетної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1" tooltip="Ракетна техніка (ще не написана)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1" tooltip="Ракетна техніка (ще не написана)"/>
              </a:rPr>
              <a:t>техніки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й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теорії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космічних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польотів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Автор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так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званої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«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траси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Кондратюка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»,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якою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подорожували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на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2" tooltip="Місяць (супутник)"/>
              </a:rPr>
              <a:t>Місяць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3" tooltip="Космічний корабель"/>
              </a:rPr>
              <a:t>космічні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3" tooltip="Космічний корабель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3" tooltip="Космічний корабель"/>
              </a:rPr>
              <a:t>кораблі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4" tooltip="Аполлон (космічний корабель)"/>
              </a:rPr>
              <a:t>«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4" tooltip="Аполлон (космічний корабель)"/>
              </a:rPr>
              <a:t>Аполлон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4" tooltip="Аполлон (космічний корабель)"/>
              </a:rPr>
              <a:t>»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" b="35"/>
          <a:stretch>
            <a:fillRect/>
          </a:stretch>
        </p:blipFill>
        <p:spPr bwMode="auto">
          <a:xfrm>
            <a:off x="706437" y="546100"/>
            <a:ext cx="2293095" cy="25228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852200"/>
            <a:ext cx="5394875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Михайло Кузьмич Янгель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0400" y="1828800"/>
            <a:ext cx="5538891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/>
              <a:t>З 1950-х років Янгель очолював дніпропетровське </a:t>
            </a:r>
            <a:r>
              <a:rPr lang="uk-UA" sz="2800" b="1" dirty="0" smtClean="0"/>
              <a:t>Конструкторське бюро-586, </a:t>
            </a:r>
            <a:r>
              <a:rPr lang="uk-UA" sz="2800" b="1" dirty="0"/>
              <a:t>яке розробило ракети середньої дальності </a:t>
            </a:r>
            <a:r>
              <a:rPr lang="uk-UA" sz="2800" b="1" dirty="0" smtClean="0"/>
              <a:t>Р-12 </a:t>
            </a:r>
            <a:r>
              <a:rPr lang="uk-UA" sz="2800" b="1" dirty="0"/>
              <a:t>і </a:t>
            </a:r>
            <a:r>
              <a:rPr lang="uk-UA" sz="2800" b="1" dirty="0" smtClean="0"/>
              <a:t>Р-14, </a:t>
            </a:r>
            <a:r>
              <a:rPr lang="uk-UA" sz="2800" b="1" dirty="0"/>
              <a:t>прийняті на озброєння Радянської армії. У 1959-1960 була під керівництвом Янгеля створена міжконтинентальна ракета </a:t>
            </a:r>
            <a:r>
              <a:rPr lang="uk-UA" sz="2800" b="1" dirty="0" smtClean="0"/>
              <a:t>Р-16. 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906002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3" descr="&amp;Kcy;&amp;rcy;&amp;acy;&amp;scy;&amp;icy;&amp;vcy;&amp;ycy;&amp;iecy; &amp;rcy;&amp;icy;&amp;scy;&amp;ucy;&amp;ncy;&amp;kcy;&amp;icy; &amp;kcy;&amp;ocy;&amp;scy;&amp;mcy;&amp;ocy;&amp;scy;&amp;acy; (64 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25147"/>
            <a:ext cx="9694573" cy="6883147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2429594" cy="31275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24200" y="609600"/>
            <a:ext cx="5770747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Челомей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Володимир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Миколайович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2800" y="1447800"/>
            <a:ext cx="5544616" cy="4401205"/>
          </a:xfrm>
          <a:prstGeom prst="rect">
            <a:avLst/>
          </a:prstGeom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FF7C80"/>
                </a:solidFill>
              </a:rPr>
              <a:t>Під керівництвом </a:t>
            </a:r>
            <a:r>
              <a:rPr lang="uk-UA" sz="2000" b="1" dirty="0" err="1">
                <a:solidFill>
                  <a:srgbClr val="FF7C80"/>
                </a:solidFill>
              </a:rPr>
              <a:t>Челомея</a:t>
            </a:r>
            <a:r>
              <a:rPr lang="uk-UA" sz="2000" b="1" dirty="0">
                <a:solidFill>
                  <a:srgbClr val="FF7C80"/>
                </a:solidFill>
              </a:rPr>
              <a:t> розроблені </a:t>
            </a:r>
            <a:r>
              <a:rPr lang="uk-UA" sz="2000" b="1" dirty="0">
                <a:solidFill>
                  <a:srgbClr val="FF7C80"/>
                </a:solidFill>
                <a:hlinkClick r:id="rId4"/>
              </a:rPr>
              <a:t>РН «Протон»</a:t>
            </a:r>
            <a:r>
              <a:rPr lang="uk-UA" sz="2000" b="1" dirty="0">
                <a:solidFill>
                  <a:srgbClr val="FF7C80"/>
                </a:solidFill>
              </a:rPr>
              <a:t> і </a:t>
            </a:r>
            <a:r>
              <a:rPr lang="uk-UA" sz="2000" b="1" dirty="0" smtClean="0">
                <a:solidFill>
                  <a:srgbClr val="FF7C80"/>
                </a:solidFill>
              </a:rPr>
              <a:t>ШСЗ </a:t>
            </a:r>
            <a:r>
              <a:rPr lang="uk-UA" sz="2000" b="1" dirty="0">
                <a:solidFill>
                  <a:srgbClr val="FF7C80"/>
                </a:solidFill>
              </a:rPr>
              <a:t>«Протон», </a:t>
            </a:r>
            <a:r>
              <a:rPr lang="uk-UA" sz="2000" b="1" dirty="0" smtClean="0">
                <a:solidFill>
                  <a:srgbClr val="FF7C80"/>
                </a:solidFill>
              </a:rPr>
              <a:t>ШСЗ </a:t>
            </a:r>
            <a:r>
              <a:rPr lang="uk-UA" sz="2000" b="1" dirty="0">
                <a:solidFill>
                  <a:srgbClr val="FF7C80"/>
                </a:solidFill>
              </a:rPr>
              <a:t>«Політ», «Космос-1267» і ін., орбітальні станції «Салют-3 -5». З 1952 професор </a:t>
            </a:r>
            <a:r>
              <a:rPr lang="uk-UA" sz="2000" b="1" dirty="0" smtClean="0">
                <a:solidFill>
                  <a:srgbClr val="FF7C80"/>
                </a:solidFill>
              </a:rPr>
              <a:t>МВТУ </a:t>
            </a:r>
            <a:r>
              <a:rPr lang="uk-UA" sz="2000" b="1" dirty="0">
                <a:solidFill>
                  <a:srgbClr val="FF7C80"/>
                </a:solidFill>
              </a:rPr>
              <a:t>ім. </a:t>
            </a:r>
            <a:r>
              <a:rPr lang="uk-UA" sz="2000" b="1" dirty="0" err="1">
                <a:solidFill>
                  <a:srgbClr val="FF7C80"/>
                </a:solidFill>
              </a:rPr>
              <a:t>Баумана</a:t>
            </a:r>
            <a:r>
              <a:rPr lang="uk-UA" sz="2000" b="1" dirty="0">
                <a:solidFill>
                  <a:srgbClr val="FF7C80"/>
                </a:solidFill>
              </a:rPr>
              <a:t>. </a:t>
            </a:r>
            <a:endParaRPr lang="ru-RU" sz="2000" b="1" dirty="0">
              <a:solidFill>
                <a:srgbClr val="FF7C8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FF7C80"/>
                </a:solidFill>
              </a:rPr>
              <a:t> </a:t>
            </a:r>
            <a:r>
              <a:rPr lang="uk-UA" sz="2000" b="1" dirty="0">
                <a:solidFill>
                  <a:srgbClr val="FF7C80"/>
                </a:solidFill>
              </a:rPr>
              <a:t>Дійсний член Міжнародної академії астронавтики (1974). Нагороджений 4 орденами Леніна, орденом Жовтневої Революції і медалями. Золота медаль ім. </a:t>
            </a:r>
            <a:r>
              <a:rPr lang="uk-UA" sz="2000" b="1" dirty="0">
                <a:solidFill>
                  <a:srgbClr val="FF7C80"/>
                </a:solidFill>
                <a:hlinkClick r:id="rId5"/>
              </a:rPr>
              <a:t>Н.Е. </a:t>
            </a:r>
            <a:r>
              <a:rPr lang="uk-UA" sz="2000" b="1" dirty="0" err="1">
                <a:solidFill>
                  <a:srgbClr val="FF7C80"/>
                </a:solidFill>
                <a:hlinkClick r:id="rId5"/>
              </a:rPr>
              <a:t>Жуковского</a:t>
            </a:r>
            <a:r>
              <a:rPr lang="uk-UA" sz="2000" b="1" dirty="0">
                <a:solidFill>
                  <a:srgbClr val="FF7C80"/>
                </a:solidFill>
              </a:rPr>
              <a:t> «За кращу роботу по теорії авіації» (1964), золота </a:t>
            </a:r>
            <a:r>
              <a:rPr lang="uk-UA" sz="2000" b="1" dirty="0" smtClean="0">
                <a:solidFill>
                  <a:srgbClr val="FF7C80"/>
                </a:solidFill>
              </a:rPr>
              <a:t>медаль                       </a:t>
            </a:r>
            <a:r>
              <a:rPr lang="uk-UA" sz="2000" b="1" dirty="0">
                <a:solidFill>
                  <a:srgbClr val="FF7C80"/>
                </a:solidFill>
              </a:rPr>
              <a:t>ім. А.М. Ляпунова </a:t>
            </a:r>
            <a:r>
              <a:rPr lang="uk-UA" sz="2000" b="1" dirty="0" smtClean="0">
                <a:solidFill>
                  <a:srgbClr val="FF7C80"/>
                </a:solidFill>
              </a:rPr>
              <a:t>АН </a:t>
            </a:r>
            <a:r>
              <a:rPr lang="uk-UA" sz="2000" b="1" dirty="0">
                <a:solidFill>
                  <a:srgbClr val="FF7C80"/>
                </a:solidFill>
              </a:rPr>
              <a:t>СРСР «За видатні|визначні| роботи в області математики і механіки» (1977). </a:t>
            </a:r>
            <a:endParaRPr lang="ru-RU" sz="2000" b="1" dirty="0">
              <a:solidFill>
                <a:srgbClr val="FF7C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7371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uk-UA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«У погоні  за  світлом  і  знаннями  людство  спочатку  боязко  вигляне  за  атмосферу ,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uk-UA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а  потім  завоює  собі  весь  навколосонячний 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uk-UA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простір »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uk-UA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К.Е.Ціолковський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3" descr="&amp;Kcy;&amp;rcy;&amp;acy;&amp;scy;&amp;icy;&amp;vcy;&amp;ycy;&amp;iecy; &amp;rcy;&amp;icy;&amp;scy;&amp;ucy;&amp;ncy;&amp;kcy;&amp;icy; &amp;kcy;&amp;ocy;&amp;scy;&amp;mcy;&amp;ocy;&amp;scy;&amp;acy; (64 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25147"/>
            <a:ext cx="9694573" cy="6883147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93" b="-23"/>
          <a:stretch>
            <a:fillRect/>
          </a:stretch>
        </p:blipFill>
        <p:spPr bwMode="auto">
          <a:xfrm>
            <a:off x="228600" y="1371600"/>
            <a:ext cx="3429000" cy="44104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9600" y="304800"/>
            <a:ext cx="80772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Корольов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Сергій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Павлович 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67200" y="1600200"/>
            <a:ext cx="4572000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 smtClean="0"/>
              <a:t> Народився  в Житомирі.</a:t>
            </a:r>
          </a:p>
          <a:p>
            <a:pPr algn="just"/>
            <a:r>
              <a:rPr lang="uk-UA" sz="2400" b="1" dirty="0" smtClean="0"/>
              <a:t>З ім’ям Сергія Павловича Корольова пов’язано відкриття ери освоєння людством космічного простору, він – засновник практичної  космонавтики, тому існує  мала планета і кратер на Місяці, названі  на честь нього.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200" y="0"/>
            <a:ext cx="5257800" cy="4389120"/>
          </a:xfrm>
        </p:spPr>
        <p:txBody>
          <a:bodyPr>
            <a:noAutofit/>
          </a:bodyPr>
          <a:lstStyle/>
          <a:p>
            <a:pPr algn="r"/>
            <a:r>
              <a:rPr lang="vi-VN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Ля́хов Володи́мир Афана́сійович</a:t>
            </a:r>
            <a:r>
              <a:rPr lang="vi-VN" sz="2400" dirty="0" smtClean="0"/>
              <a:t> </a:t>
            </a:r>
            <a:r>
              <a:rPr lang="uk-UA" sz="2400" dirty="0" smtClean="0"/>
              <a:t>(н</a:t>
            </a:r>
            <a:r>
              <a:rPr lang="ru-RU" sz="2400" dirty="0" err="1" smtClean="0"/>
              <a:t>ародився</a:t>
            </a:r>
            <a:r>
              <a:rPr lang="ru-RU" sz="2400" dirty="0" smtClean="0"/>
              <a:t>  20 </a:t>
            </a:r>
            <a:r>
              <a:rPr lang="ru-RU" sz="2400" dirty="0" err="1" smtClean="0"/>
              <a:t>липня</a:t>
            </a:r>
            <a:r>
              <a:rPr lang="ru-RU" sz="2400" dirty="0" smtClean="0"/>
              <a:t> 1941  року в </a:t>
            </a:r>
            <a:r>
              <a:rPr lang="ru-RU" sz="2400" dirty="0" err="1" smtClean="0"/>
              <a:t>місті</a:t>
            </a:r>
            <a:r>
              <a:rPr lang="ru-RU" sz="2400" dirty="0" smtClean="0"/>
              <a:t> Антрацит </a:t>
            </a:r>
            <a:r>
              <a:rPr lang="ru-RU" sz="2400" dirty="0" err="1" smtClean="0"/>
              <a:t>Луганської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області</a:t>
            </a:r>
            <a:r>
              <a:rPr lang="ru-RU" sz="2400" dirty="0" smtClean="0"/>
              <a:t>) </a:t>
            </a:r>
            <a:r>
              <a:rPr lang="vi-VN" sz="2400" dirty="0" smtClean="0"/>
              <a:t>— радянський, український космонавт, двічі Герой Радянського Союзу. Здійснив три польоти в космос: командиром кораблів «Союз-32» і станції «Салют-6» (посадка на «Союзі-34»), «Союз Т-9» і станції «Салют-7», «Союз ТМ-6» з відвідинами станції «Мир» (посадка на «Союзі-ТМ-5») загальною тривалістю 333 доби 7 годин 17 хвилин 37 секунд; три виходи у відкритий космос загальною тривалістю 7 годин 7 хвилин.</a:t>
            </a:r>
            <a:endParaRPr lang="en-US" sz="2400" dirty="0"/>
          </a:p>
        </p:txBody>
      </p:sp>
      <p:pic>
        <p:nvPicPr>
          <p:cNvPr id="4" name="Picture 2" descr="&amp;Ocy;&amp;rcy;&amp;bcy;&amp;icy;&amp;tcy;&amp;acy; &amp;scy;&amp;pcy;&amp;ucy;&amp;tcy;&amp;ncy;&amp;icy;&amp;kcy;&amp;a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398945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Авіаційний космічний ракетний комплекс Світязь</a:t>
            </a:r>
            <a:br>
              <a:rPr lang="uk-UA" b="1" dirty="0" smtClean="0"/>
            </a:br>
            <a:endParaRPr lang="en-US" dirty="0"/>
          </a:p>
        </p:txBody>
      </p:sp>
      <p:pic>
        <p:nvPicPr>
          <p:cNvPr id="1026" name="Picture 2" descr="&amp;Fcy;&amp;acy;&amp;jcy;&amp;lcy;:&amp;Acy;&amp;Kcy;&amp;Rcy;&amp;Kcy; &amp;Scy;&amp;vcy;&amp;iukcy;&amp;tcy;&amp;yacy;&amp;zcy;&amp;softcy;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221535" cy="34956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876800"/>
            <a:ext cx="8839200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«</a:t>
            </a:r>
            <a:r>
              <a:rPr lang="ru-RU" sz="2400" b="1" dirty="0" err="1" smtClean="0"/>
              <a:t>Світязь</a:t>
            </a:r>
            <a:r>
              <a:rPr lang="ru-RU" sz="2400" b="1" dirty="0" smtClean="0"/>
              <a:t>»</a:t>
            </a:r>
            <a:r>
              <a:rPr lang="ru-RU" sz="2400" dirty="0" smtClean="0"/>
              <a:t> — </a:t>
            </a:r>
            <a:r>
              <a:rPr lang="ru-RU" sz="2400" dirty="0" err="1" smtClean="0"/>
              <a:t>перспективний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авіаційний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космічний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ракетний</a:t>
            </a:r>
            <a:r>
              <a:rPr lang="ru-RU" sz="2400" dirty="0" smtClean="0"/>
              <a:t> комплекс (АКРК),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призначений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виведення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космічних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апаратів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призначення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кругові</a:t>
            </a:r>
            <a:r>
              <a:rPr lang="ru-RU" sz="2400" dirty="0" smtClean="0"/>
              <a:t>, </a:t>
            </a:r>
            <a:r>
              <a:rPr lang="ru-RU" sz="2400" dirty="0" err="1" smtClean="0"/>
              <a:t>еліптичні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високі</a:t>
            </a:r>
            <a:r>
              <a:rPr lang="ru-RU" sz="2400" dirty="0" smtClean="0"/>
              <a:t> </a:t>
            </a:r>
            <a:r>
              <a:rPr lang="ru-RU" sz="2400" dirty="0" err="1" smtClean="0"/>
              <a:t>кругові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орбіти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Харківський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університет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Повітряних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Сил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ім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Івана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Микитовича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Кожедуба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8" name="Picture 4" descr="&amp;Fcy;&amp;acy;&amp;jcy;&amp;lcy;:Kharkov air force university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763000" cy="5105400"/>
          </a:xfrm>
          <a:prstGeom prst="rect">
            <a:avLst/>
          </a:prstGeom>
          <a:noFill/>
        </p:spPr>
      </p:pic>
      <p:pic>
        <p:nvPicPr>
          <p:cNvPr id="1026" name="Picture 2" descr="&amp;KHcy;&amp;acy;&amp;rcy;&amp;kcy;&amp;iukcy;&amp;vcy;&amp;scy;&amp;softcy;&amp;kcy;&amp;icy;&amp;jcy; &amp;ucy;&amp;ncy;&amp;iukcy;&amp;vcy;&amp;iecy;&amp;rcy;&amp;scy;&amp;icy;&amp;tcy;&amp;iecy;&amp;tcy; &amp;Pcy;&amp;ocy;&amp;vcy;&amp;iukcy;&amp;tcy;&amp;rcy;&amp;yacy;&amp;ncy;&amp;icy;&amp;jcy; &amp;Scy;&amp;icy;&amp;lcy; &amp;iukcy;&amp;mcy;&amp;iecy;&amp;ncy;&amp;iukcy; &amp;Iukcy;&amp;vcy;&amp;acy;&amp;ncy;&amp;acy; &amp;Kcy;&amp;ocy;&amp;zhcy;&amp;iecy;&amp;dcy;&amp;ucy;&amp;bcy;&amp;acy; (&amp;iecy;&amp;mcy;&amp;bcy;&amp;lcy;&amp;iecy;&amp;mcy;&amp;acy;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681450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&amp;Kcy;&amp;rcy;&amp;acy;&amp;scy;&amp;icy;&amp;vcy;&amp;ycy;&amp;iecy; &amp;rcy;&amp;icy;&amp;scy;&amp;ucy;&amp;ncy;&amp;kcy;&amp;icy; &amp;kcy;&amp;ocy;&amp;scy;&amp;mcy;&amp;ocy;&amp;scy;&amp;acy; (64 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147"/>
            <a:ext cx="9144000" cy="68831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Харківський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університет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Повітряних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Сил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ім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Івана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Микитовича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Кожедуба</a:t>
            </a:r>
            <a:r>
              <a:rPr lang="ru-RU" dirty="0" smtClean="0"/>
              <a:t> 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Вагомим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є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внесок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навчального</a:t>
            </a:r>
            <a:r>
              <a:rPr lang="ru-RU" b="1" dirty="0" smtClean="0">
                <a:solidFill>
                  <a:srgbClr val="FFFF00"/>
                </a:solidFill>
              </a:rPr>
              <a:t> закладу в </a:t>
            </a:r>
            <a:r>
              <a:rPr lang="ru-RU" b="1" dirty="0" err="1" smtClean="0">
                <a:solidFill>
                  <a:srgbClr val="FFFF00"/>
                </a:solidFill>
              </a:rPr>
              <a:t>освоєння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космічного</a:t>
            </a:r>
            <a:r>
              <a:rPr lang="ru-RU" b="1" dirty="0" smtClean="0">
                <a:solidFill>
                  <a:srgbClr val="FFFF00"/>
                </a:solidFill>
              </a:rPr>
              <a:t> простору. В </a:t>
            </a:r>
            <a:r>
              <a:rPr lang="ru-RU" b="1" dirty="0" err="1" smtClean="0">
                <a:solidFill>
                  <a:srgbClr val="FFFF00"/>
                </a:solidFill>
              </a:rPr>
              <a:t>стінах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університету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оволодівали</a:t>
            </a:r>
            <a:r>
              <a:rPr lang="ru-RU" b="1" dirty="0" smtClean="0">
                <a:solidFill>
                  <a:srgbClr val="FFFF00"/>
                </a:solidFill>
              </a:rPr>
              <a:t> азами </a:t>
            </a:r>
            <a:r>
              <a:rPr lang="ru-RU" b="1" dirty="0" err="1" smtClean="0">
                <a:solidFill>
                  <a:srgbClr val="FFFF00"/>
                </a:solidFill>
              </a:rPr>
              <a:t>льотної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справи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отримали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путівку</a:t>
            </a:r>
            <a:r>
              <a:rPr lang="ru-RU" b="1" dirty="0" smtClean="0">
                <a:solidFill>
                  <a:srgbClr val="FFFF00"/>
                </a:solidFill>
              </a:rPr>
              <a:t> в небо 27 </a:t>
            </a:r>
            <a:r>
              <a:rPr lang="ru-RU" b="1" dirty="0" err="1" smtClean="0">
                <a:solidFill>
                  <a:srgbClr val="FFFF00"/>
                </a:solidFill>
              </a:rPr>
              <a:t>льотчиків-космонавтів</a:t>
            </a:r>
            <a:r>
              <a:rPr lang="ru-RU" b="1" dirty="0" smtClean="0">
                <a:solidFill>
                  <a:srgbClr val="FFFF00"/>
                </a:solidFill>
              </a:rPr>
              <a:t>. До </a:t>
            </a:r>
            <a:r>
              <a:rPr lang="ru-RU" b="1" dirty="0" err="1" smtClean="0">
                <a:solidFill>
                  <a:srgbClr val="FFFF00"/>
                </a:solidFill>
              </a:rPr>
              <a:t>першого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загіну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космонавтів</a:t>
            </a:r>
            <a:r>
              <a:rPr lang="ru-RU" b="1" dirty="0" smtClean="0">
                <a:solidFill>
                  <a:srgbClr val="FFFF00"/>
                </a:solidFill>
              </a:rPr>
              <a:t> входив наш </a:t>
            </a:r>
            <a:r>
              <a:rPr lang="ru-RU" b="1" dirty="0" err="1" smtClean="0">
                <a:solidFill>
                  <a:srgbClr val="FFFF00"/>
                </a:solidFill>
              </a:rPr>
              <a:t>всесвітньо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відомий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випускник</a:t>
            </a:r>
            <a:r>
              <a:rPr lang="ru-RU" b="1" dirty="0" smtClean="0">
                <a:solidFill>
                  <a:srgbClr val="FFFF00"/>
                </a:solidFill>
              </a:rPr>
              <a:t> О. А. Леонов — </a:t>
            </a:r>
            <a:r>
              <a:rPr lang="ru-RU" b="1" dirty="0" err="1" smtClean="0">
                <a:solidFill>
                  <a:srgbClr val="FFFF00"/>
                </a:solidFill>
              </a:rPr>
              <a:t>двічі</a:t>
            </a:r>
            <a:r>
              <a:rPr lang="ru-RU" b="1" dirty="0" smtClean="0">
                <a:solidFill>
                  <a:srgbClr val="FFFF00"/>
                </a:solidFill>
              </a:rPr>
              <a:t> Герой </a:t>
            </a:r>
            <a:r>
              <a:rPr lang="ru-RU" b="1" dirty="0" err="1" smtClean="0">
                <a:solidFill>
                  <a:srgbClr val="FFFF00"/>
                </a:solidFill>
              </a:rPr>
              <a:t>Радянського</a:t>
            </a:r>
            <a:r>
              <a:rPr lang="ru-RU" b="1" dirty="0" smtClean="0">
                <a:solidFill>
                  <a:srgbClr val="FFFF00"/>
                </a:solidFill>
              </a:rPr>
              <a:t> Союзу, перша </a:t>
            </a:r>
            <a:r>
              <a:rPr lang="ru-RU" b="1" dirty="0" err="1" smtClean="0">
                <a:solidFill>
                  <a:srgbClr val="FFFF00"/>
                </a:solidFill>
              </a:rPr>
              <a:t>людина</a:t>
            </a:r>
            <a:r>
              <a:rPr lang="ru-RU" b="1" dirty="0" smtClean="0">
                <a:solidFill>
                  <a:srgbClr val="FFFF00"/>
                </a:solidFill>
              </a:rPr>
              <a:t>, яка </a:t>
            </a:r>
            <a:r>
              <a:rPr lang="ru-RU" b="1" dirty="0" err="1" smtClean="0">
                <a:solidFill>
                  <a:srgbClr val="FFFF00"/>
                </a:solidFill>
              </a:rPr>
              <a:t>вийшла</a:t>
            </a:r>
            <a:r>
              <a:rPr lang="ru-RU" b="1" dirty="0" smtClean="0">
                <a:solidFill>
                  <a:srgbClr val="FFFF00"/>
                </a:solidFill>
              </a:rPr>
              <a:t> у </a:t>
            </a:r>
            <a:r>
              <a:rPr lang="ru-RU" b="1" dirty="0" err="1" smtClean="0">
                <a:solidFill>
                  <a:srgbClr val="FFFF00"/>
                </a:solidFill>
              </a:rPr>
              <a:t>відкритий</a:t>
            </a:r>
            <a:r>
              <a:rPr lang="ru-RU" b="1" dirty="0" smtClean="0">
                <a:solidFill>
                  <a:srgbClr val="FFFF00"/>
                </a:solidFill>
              </a:rPr>
              <a:t> космос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. </a:t>
            </a:r>
            <a:r>
              <a:rPr lang="ru-RU" b="1" dirty="0" err="1" smtClean="0">
                <a:solidFill>
                  <a:srgbClr val="FFFF00"/>
                </a:solidFill>
              </a:rPr>
              <a:t>Вихованець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університету</a:t>
            </a:r>
            <a:r>
              <a:rPr lang="ru-RU" b="1" dirty="0" smtClean="0">
                <a:solidFill>
                  <a:srgbClr val="FFFF00"/>
                </a:solidFill>
              </a:rPr>
              <a:t> П. І. Климук </a:t>
            </a:r>
            <a:r>
              <a:rPr lang="ru-RU" b="1" dirty="0" err="1" smtClean="0">
                <a:solidFill>
                  <a:srgbClr val="FFFF00"/>
                </a:solidFill>
              </a:rPr>
              <a:t>тривалий</a:t>
            </a:r>
            <a:r>
              <a:rPr lang="ru-RU" b="1" dirty="0" smtClean="0">
                <a:solidFill>
                  <a:srgbClr val="FFFF00"/>
                </a:solidFill>
              </a:rPr>
              <a:t> час </a:t>
            </a:r>
            <a:r>
              <a:rPr lang="ru-RU" b="1" dirty="0" err="1" smtClean="0">
                <a:solidFill>
                  <a:srgbClr val="FFFF00"/>
                </a:solidFill>
              </a:rPr>
              <a:t>очолював</a:t>
            </a:r>
            <a:r>
              <a:rPr lang="ru-RU" b="1" dirty="0" smtClean="0">
                <a:solidFill>
                  <a:srgbClr val="FFFF00"/>
                </a:solidFill>
              </a:rPr>
              <a:t> центр </a:t>
            </a:r>
            <a:r>
              <a:rPr lang="ru-RU" b="1" dirty="0" err="1" smtClean="0">
                <a:solidFill>
                  <a:srgbClr val="FFFF00"/>
                </a:solidFill>
              </a:rPr>
              <a:t>підготовки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космонавтів</a:t>
            </a:r>
            <a:r>
              <a:rPr lang="ru-RU" b="1" dirty="0" smtClean="0">
                <a:solidFill>
                  <a:srgbClr val="FFFF00"/>
                </a:solidFill>
              </a:rPr>
              <a:t>.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ru-RU" b="1" dirty="0" err="1" smtClean="0">
                <a:solidFill>
                  <a:srgbClr val="FFFF00"/>
                </a:solidFill>
              </a:rPr>
              <a:t>Університет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пишається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своїми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випускниками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нагородженими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Зіркою</a:t>
            </a:r>
            <a:r>
              <a:rPr lang="ru-RU" b="1" dirty="0" smtClean="0">
                <a:solidFill>
                  <a:srgbClr val="FFFF00"/>
                </a:solidFill>
              </a:rPr>
              <a:t> Героя </a:t>
            </a:r>
            <a:r>
              <a:rPr lang="ru-RU" b="1" dirty="0" err="1" smtClean="0">
                <a:solidFill>
                  <a:srgbClr val="FFFF00"/>
                </a:solidFill>
              </a:rPr>
              <a:t>України</a:t>
            </a:r>
            <a:r>
              <a:rPr lang="ru-RU" b="1" dirty="0" smtClean="0">
                <a:solidFill>
                  <a:srgbClr val="FFFF00"/>
                </a:solidFill>
              </a:rPr>
              <a:t>, — першим космонавтом </a:t>
            </a:r>
            <a:r>
              <a:rPr lang="ru-RU" b="1" dirty="0" err="1" smtClean="0">
                <a:solidFill>
                  <a:srgbClr val="FFFF00"/>
                </a:solidFill>
              </a:rPr>
              <a:t>незалежної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України</a:t>
            </a:r>
            <a:r>
              <a:rPr lang="ru-RU" b="1" dirty="0" smtClean="0">
                <a:solidFill>
                  <a:srgbClr val="FFFF00"/>
                </a:solidFill>
              </a:rPr>
              <a:t> — генерал-майором </a:t>
            </a:r>
            <a:r>
              <a:rPr lang="ru-RU" b="1" dirty="0" err="1" smtClean="0">
                <a:solidFill>
                  <a:srgbClr val="FFFF00"/>
                </a:solidFill>
              </a:rPr>
              <a:t>Каденюком</a:t>
            </a:r>
            <a:r>
              <a:rPr lang="ru-RU" b="1" dirty="0" smtClean="0">
                <a:solidFill>
                  <a:srgbClr val="FFFF00"/>
                </a:solidFill>
              </a:rPr>
              <a:t> Л. К. та </a:t>
            </a:r>
            <a:r>
              <a:rPr lang="ru-RU" b="1" dirty="0" err="1" smtClean="0">
                <a:solidFill>
                  <a:srgbClr val="FFFF00"/>
                </a:solidFill>
              </a:rPr>
              <a:t>заслуженим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льотчиком-випробувачем</a:t>
            </a:r>
            <a:r>
              <a:rPr lang="ru-RU" b="1" dirty="0" smtClean="0">
                <a:solidFill>
                  <a:srgbClr val="FFFF00"/>
                </a:solidFill>
              </a:rPr>
              <a:t> полковником </a:t>
            </a:r>
            <a:r>
              <a:rPr lang="ru-RU" b="1" dirty="0" err="1" smtClean="0">
                <a:solidFill>
                  <a:srgbClr val="FFFF00"/>
                </a:solidFill>
              </a:rPr>
              <a:t>Галуненко</a:t>
            </a:r>
            <a:r>
              <a:rPr lang="ru-RU" b="1" dirty="0" smtClean="0">
                <a:solidFill>
                  <a:srgbClr val="FFFF00"/>
                </a:solidFill>
              </a:rPr>
              <a:t> О. В.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37" name="Picture 33" descr="&amp;Kcy;&amp;rcy;&amp;acy;&amp;scy;&amp;icy;&amp;vcy;&amp;ycy;&amp;iecy; &amp;rcy;&amp;icy;&amp;scy;&amp;ucy;&amp;ncy;&amp;kcy;&amp;icy; &amp;kcy;&amp;ocy;&amp;scy;&amp;mcy;&amp;ocy;&amp;scy;&amp;acy; (64 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25147"/>
            <a:ext cx="9694573" cy="6883147"/>
          </a:xfrm>
          <a:prstGeom prst="rect">
            <a:avLst/>
          </a:prstGeom>
          <a:noFill/>
        </p:spPr>
      </p:pic>
      <p:sp>
        <p:nvSpPr>
          <p:cNvPr id="47113" name="WordArt 9"/>
          <p:cNvSpPr>
            <a:spLocks noChangeArrowheads="1" noChangeShapeType="1" noTextEdit="1"/>
          </p:cNvSpPr>
          <p:nvPr/>
        </p:nvSpPr>
        <p:spPr bwMode="auto">
          <a:xfrm>
            <a:off x="762000" y="1524000"/>
            <a:ext cx="511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</a:t>
            </a:r>
            <a:endParaRPr lang="en-US" sz="3600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7112" name="WordArt 8"/>
          <p:cNvSpPr>
            <a:spLocks noChangeArrowheads="1" noChangeShapeType="1" noTextEdit="1"/>
          </p:cNvSpPr>
          <p:nvPr/>
        </p:nvSpPr>
        <p:spPr bwMode="auto">
          <a:xfrm>
            <a:off x="609600" y="3352800"/>
            <a:ext cx="511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</a:t>
            </a:r>
            <a:endParaRPr lang="en-US" sz="3600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7111" name="WordArt 7"/>
          <p:cNvSpPr>
            <a:spLocks noChangeArrowheads="1" noChangeShapeType="1" noTextEdit="1"/>
          </p:cNvSpPr>
          <p:nvPr/>
        </p:nvSpPr>
        <p:spPr bwMode="auto">
          <a:xfrm>
            <a:off x="1143000" y="3657600"/>
            <a:ext cx="511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</a:t>
            </a:r>
            <a:endParaRPr lang="en-US" sz="3600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7110" name="WordArt 6"/>
          <p:cNvSpPr>
            <a:spLocks noChangeArrowheads="1" noChangeShapeType="1" noTextEdit="1"/>
          </p:cNvSpPr>
          <p:nvPr/>
        </p:nvSpPr>
        <p:spPr bwMode="auto">
          <a:xfrm>
            <a:off x="1905000" y="3886200"/>
            <a:ext cx="511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Ї</a:t>
            </a:r>
            <a:endParaRPr lang="en-US" sz="3600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2514600" y="4419600"/>
            <a:ext cx="511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</a:t>
            </a:r>
            <a:endParaRPr lang="en-US" sz="3600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3505200" y="4876800"/>
            <a:ext cx="511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</a:t>
            </a:r>
            <a:endParaRPr lang="en-US" sz="3600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1104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16" name="WordArt 12"/>
          <p:cNvSpPr>
            <a:spLocks noChangeArrowheads="1" noChangeShapeType="1" noTextEdit="1"/>
          </p:cNvSpPr>
          <p:nvPr/>
        </p:nvSpPr>
        <p:spPr bwMode="auto">
          <a:xfrm>
            <a:off x="533400" y="2362200"/>
            <a:ext cx="511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  <a:endParaRPr lang="en-US" sz="3600" kern="10" spc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7126" name="WordArt 22"/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1066800" cy="69373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К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47125" name="WordArt 21"/>
          <p:cNvSpPr>
            <a:spLocks noChangeArrowheads="1" noChangeShapeType="1" noTextEdit="1"/>
          </p:cNvSpPr>
          <p:nvPr/>
        </p:nvSpPr>
        <p:spPr bwMode="auto">
          <a:xfrm>
            <a:off x="1828800" y="685800"/>
            <a:ext cx="609600" cy="769937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0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47124" name="WordArt 20"/>
          <p:cNvSpPr>
            <a:spLocks noChangeArrowheads="1" noChangeShapeType="1" noTextEdit="1"/>
          </p:cNvSpPr>
          <p:nvPr/>
        </p:nvSpPr>
        <p:spPr bwMode="auto">
          <a:xfrm>
            <a:off x="2438400" y="228600"/>
            <a:ext cx="609600" cy="685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С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47123" name="WordArt 19"/>
          <p:cNvSpPr>
            <a:spLocks noChangeArrowheads="1" noChangeShapeType="1" noTextEdit="1"/>
          </p:cNvSpPr>
          <p:nvPr/>
        </p:nvSpPr>
        <p:spPr bwMode="auto">
          <a:xfrm>
            <a:off x="3200400" y="228600"/>
            <a:ext cx="762000" cy="914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М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47122" name="WordArt 18"/>
          <p:cNvSpPr>
            <a:spLocks noChangeArrowheads="1" noChangeShapeType="1" noTextEdit="1"/>
          </p:cNvSpPr>
          <p:nvPr/>
        </p:nvSpPr>
        <p:spPr bwMode="auto">
          <a:xfrm>
            <a:off x="4343400" y="0"/>
            <a:ext cx="609600" cy="84613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І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47121" name="WordArt 17"/>
          <p:cNvSpPr>
            <a:spLocks noChangeArrowheads="1" noChangeShapeType="1" noTextEdit="1"/>
          </p:cNvSpPr>
          <p:nvPr/>
        </p:nvSpPr>
        <p:spPr bwMode="auto">
          <a:xfrm>
            <a:off x="5105400" y="228600"/>
            <a:ext cx="838200" cy="769937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Ч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47120" name="WordArt 16"/>
          <p:cNvSpPr>
            <a:spLocks noChangeArrowheads="1" noChangeShapeType="1" noTextEdit="1"/>
          </p:cNvSpPr>
          <p:nvPr/>
        </p:nvSpPr>
        <p:spPr bwMode="auto">
          <a:xfrm>
            <a:off x="6019800" y="762000"/>
            <a:ext cx="762000" cy="76993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Н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47119" name="WordArt 15"/>
          <p:cNvSpPr>
            <a:spLocks noChangeArrowheads="1" noChangeShapeType="1" noTextEdit="1"/>
          </p:cNvSpPr>
          <p:nvPr/>
        </p:nvSpPr>
        <p:spPr bwMode="auto">
          <a:xfrm>
            <a:off x="6858000" y="1219200"/>
            <a:ext cx="762000" cy="838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А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34" name="WordArt 30"/>
          <p:cNvSpPr>
            <a:spLocks noChangeArrowheads="1" noChangeShapeType="1" noTextEdit="1"/>
          </p:cNvSpPr>
          <p:nvPr/>
        </p:nvSpPr>
        <p:spPr bwMode="auto">
          <a:xfrm>
            <a:off x="7772400" y="1524000"/>
            <a:ext cx="677863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</a:t>
            </a:r>
            <a:endParaRPr lang="en-US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7133" name="WordArt 29"/>
          <p:cNvSpPr>
            <a:spLocks noChangeArrowheads="1" noChangeShapeType="1" noTextEdit="1"/>
          </p:cNvSpPr>
          <p:nvPr/>
        </p:nvSpPr>
        <p:spPr bwMode="auto">
          <a:xfrm>
            <a:off x="8001000" y="2590800"/>
            <a:ext cx="6096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Е</a:t>
            </a:r>
            <a:endParaRPr lang="en-US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7132" name="WordArt 28"/>
          <p:cNvSpPr>
            <a:spLocks noChangeArrowheads="1" noChangeShapeType="1" noTextEdit="1"/>
          </p:cNvSpPr>
          <p:nvPr/>
        </p:nvSpPr>
        <p:spPr bwMode="auto">
          <a:xfrm>
            <a:off x="7467600" y="3505200"/>
            <a:ext cx="677863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</a:t>
            </a:r>
            <a:endParaRPr lang="en-US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7131" name="WordArt 27"/>
          <p:cNvSpPr>
            <a:spLocks noChangeArrowheads="1" noChangeShapeType="1" noTextEdit="1"/>
          </p:cNvSpPr>
          <p:nvPr/>
        </p:nvSpPr>
        <p:spPr bwMode="auto">
          <a:xfrm>
            <a:off x="6553200" y="4343400"/>
            <a:ext cx="914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Ж</a:t>
            </a:r>
            <a:endParaRPr lang="en-US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7130" name="WordArt 26"/>
          <p:cNvSpPr>
            <a:spLocks noChangeArrowheads="1" noChangeShapeType="1" noTextEdit="1"/>
          </p:cNvSpPr>
          <p:nvPr/>
        </p:nvSpPr>
        <p:spPr bwMode="auto">
          <a:xfrm>
            <a:off x="5638800" y="4953000"/>
            <a:ext cx="754063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</a:t>
            </a:r>
            <a:endParaRPr lang="en-US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7129" name="WordArt 25"/>
          <p:cNvSpPr>
            <a:spLocks noChangeArrowheads="1" noChangeShapeType="1" noTextEdit="1"/>
          </p:cNvSpPr>
          <p:nvPr/>
        </p:nvSpPr>
        <p:spPr bwMode="auto">
          <a:xfrm>
            <a:off x="4267200" y="5334000"/>
            <a:ext cx="75406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</a:t>
            </a:r>
            <a:endParaRPr lang="en-US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713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" name="Picture 7" descr="&amp;Acy;&amp;ncy;&amp;icy;&amp;mcy;&amp;acy;&amp;shcy;&amp;kcy;&amp;icy; &amp;Kcy;&amp;ocy;&amp;scy;&amp;mcy;&amp;ocy;&amp;s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343400"/>
            <a:ext cx="2057400" cy="2514600"/>
          </a:xfrm>
          <a:prstGeom prst="rect">
            <a:avLst/>
          </a:prstGeom>
          <a:noFill/>
        </p:spPr>
      </p:pic>
      <p:sp>
        <p:nvSpPr>
          <p:cNvPr id="36" name="Содержимое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http://kosmonawti.blogspot.com/</a:t>
            </a:r>
            <a:endParaRPr lang="en-US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47800" y="2743200"/>
            <a:ext cx="5182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http://uk.wikipedia.org/wiki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/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417 -0.83889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4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  <p:bldP spid="47112" grpId="0"/>
      <p:bldP spid="47111" grpId="0"/>
      <p:bldP spid="47110" grpId="0"/>
      <p:bldP spid="47109" grpId="0"/>
      <p:bldP spid="47108" grpId="0"/>
      <p:bldP spid="47108" grpId="1"/>
      <p:bldP spid="47116" grpId="0"/>
      <p:bldP spid="47126" grpId="0"/>
      <p:bldP spid="47125" grpId="0"/>
      <p:bldP spid="47124" grpId="0"/>
      <p:bldP spid="47123" grpId="0"/>
      <p:bldP spid="47122" grpId="0"/>
      <p:bldP spid="47121" grpId="0"/>
      <p:bldP spid="47120" grpId="0"/>
      <p:bldP spid="47119" grpId="0"/>
      <p:bldP spid="47134" grpId="0"/>
      <p:bldP spid="47133" grpId="0"/>
      <p:bldP spid="47132" grpId="0"/>
      <p:bldP spid="47131" grpId="0"/>
      <p:bldP spid="47130" grpId="0"/>
      <p:bldP spid="471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Україна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космічна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держава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 descr="http://3.bp.blogspot.com/-nuWFQNQA3UM/UKYPpDU4UgI/AAAAAAAAACY/s24E8nxHDzo/s1600/shonin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9575" y="5105400"/>
            <a:ext cx="1114425" cy="1447800"/>
          </a:xfrm>
          <a:prstGeom prst="ellipse">
            <a:avLst/>
          </a:prstGeom>
          <a:ln w="190500" cap="rnd">
            <a:solidFill>
              <a:schemeClr val="bg1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 descr="7fda885e-b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2209800"/>
            <a:ext cx="1161725" cy="15472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2" descr="Beregovoy.jpe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990600"/>
            <a:ext cx="1174682" cy="16386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2" descr="Leonid Kadenyuk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0" y="762000"/>
            <a:ext cx="1295400" cy="16192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2" descr="http://upload.wikimedia.org/wikipedia/commons/thumb/8/81/Igor_Volk_2.jpg/220px-Igor_Volk_2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00600" y="685800"/>
            <a:ext cx="1238795" cy="14906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2" descr="&amp;Rcy;&amp;ocy;&amp;bcy;&amp;ocy;&amp;tcy; &amp;dcy;&amp;lcy;&amp;yacy; &amp;rcy;&amp;acy;&amp;bcy;&amp;ocy;&amp;tcy;&amp;ycy; &amp;ncy;&amp;acy; &amp;dcy;&amp;rcy;&amp;ucy;&amp;gcy;&amp;ocy;&amp;jcy; &amp;pcy;&amp;lcy;&amp;acy;&amp;ncy;&amp;iecy;&amp;tcy;&amp;iecy;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533400" y="762000"/>
            <a:ext cx="2116667" cy="1905000"/>
          </a:xfrm>
          <a:prstGeom prst="rect">
            <a:avLst/>
          </a:prstGeom>
          <a:noFill/>
        </p:spPr>
      </p:pic>
      <p:pic>
        <p:nvPicPr>
          <p:cNvPr id="14" name="Picture 2" descr="Judith Resnik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72200" y="762000"/>
            <a:ext cx="1261533" cy="17030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2" descr="Roberta Bondar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67600" y="838200"/>
            <a:ext cx="1425000" cy="18097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2" descr="Artsebarskiy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48600" y="2971800"/>
            <a:ext cx="1295400" cy="178477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4" descr="http://3.bp.blogspot.com/--HJPm3tmcaE/UKYNggpPOsI/AAAAAAAAAB4/3ZLhOpCGr78/s1600/kizim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05600" y="3810000"/>
            <a:ext cx="1232298" cy="17526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Picture 4" descr="&amp;Pcy;&amp;acy;&amp;vcy;&amp;lcy;&amp;ocy; &amp;Pcy;&amp;ocy;&amp;pcy;&amp;ocy;&amp;vcy;&amp;icy;&amp;chcy;.jpe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34000" y="2514600"/>
            <a:ext cx="1572160" cy="13906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8600" y="4724400"/>
            <a:ext cx="1521296" cy="15212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93" b="-23"/>
          <a:stretch>
            <a:fillRect/>
          </a:stretch>
        </p:blipFill>
        <p:spPr bwMode="auto">
          <a:xfrm>
            <a:off x="1905000" y="3352800"/>
            <a:ext cx="1397142" cy="17970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505200" y="2514600"/>
            <a:ext cx="1158314" cy="18437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" b="35"/>
          <a:stretch>
            <a:fillRect/>
          </a:stretch>
        </p:blipFill>
        <p:spPr bwMode="auto">
          <a:xfrm>
            <a:off x="2895600" y="4876800"/>
            <a:ext cx="1434213" cy="15779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14800"/>
            <a:ext cx="1383432" cy="17808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7740" cy="695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0" name="Picture 2" descr="http://3.bp.blogspot.com/-nuWFQNQA3UM/UKYPpDU4UgI/AAAAAAAAACY/s24E8nxHDzo/s1600/shon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95816"/>
            <a:ext cx="2743200" cy="3262184"/>
          </a:xfrm>
          <a:prstGeom prst="ellipse">
            <a:avLst/>
          </a:prstGeom>
          <a:ln w="190500" cap="rnd">
            <a:solidFill>
              <a:schemeClr val="bg1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152400" y="381000"/>
            <a:ext cx="94265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Галерея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визначних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українців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295400"/>
            <a:ext cx="4572000" cy="513986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Ле́вченко</a:t>
            </a:r>
            <a:r>
              <a:rPr lang="uk-UA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А. С.</a:t>
            </a:r>
          </a:p>
          <a:p>
            <a:r>
              <a:rPr lang="vi-VN" sz="2000" b="1" dirty="0" smtClean="0">
                <a:solidFill>
                  <a:srgbClr val="DE109E"/>
                </a:solidFill>
                <a:latin typeface="Calibri" pitchFamily="34" charset="0"/>
                <a:cs typeface="Calibri" pitchFamily="34" charset="0"/>
              </a:rPr>
              <a:t>(21 травня 1941 — 6 серпня 1988) </a:t>
            </a:r>
            <a:r>
              <a:rPr lang="vi-VN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— </a:t>
            </a:r>
            <a:endParaRPr lang="uk-UA" sz="20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vi-VN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радянський космонавт українського походження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2400" dirty="0" err="1" smtClean="0"/>
              <a:t>Основинці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Краснокутського</a:t>
            </a:r>
            <a:r>
              <a:rPr lang="ru-RU" sz="2400" dirty="0" smtClean="0"/>
              <a:t> району </a:t>
            </a:r>
            <a:r>
              <a:rPr lang="ru-RU" sz="2400" dirty="0" err="1" smtClean="0"/>
              <a:t>Харківської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області</a:t>
            </a:r>
            <a:r>
              <a:rPr lang="ru-RU" sz="2400" dirty="0" smtClean="0"/>
              <a:t>) </a:t>
            </a:r>
            <a:r>
              <a:rPr lang="vi-VN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vi-VN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Герой Радянського Союзу (1987), 64-й космонавт СРСР і 207-ма людина у космосі, льотчик-космонавт СРСР (№ 63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vi-VN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vi-VN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Здійснив один космічний політ тривалістю 7 діб 21 година 58 хвилин 12 секунд</a:t>
            </a:r>
            <a:r>
              <a:rPr lang="vi-VN" sz="20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Управляющая кнопка: домой 8">
            <a:hlinkClick r:id="" action="ppaction://hlinkshowjump?jump=lastslideviewed" highlightClick="1"/>
          </p:cNvPr>
          <p:cNvSpPr/>
          <p:nvPr/>
        </p:nvSpPr>
        <p:spPr>
          <a:xfrm>
            <a:off x="3276600" y="6400800"/>
            <a:ext cx="7620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Kcy;&amp;rcy;&amp;acy;&amp;scy;&amp;icy;&amp;vcy;&amp;ycy;&amp;iecy; &amp;rcy;&amp;icy;&amp;scy;&amp;ucy;&amp;ncy;&amp;kcy;&amp;icy; &amp;kcy;&amp;ocy;&amp;scy;&amp;mcy;&amp;ocy;&amp;scy;&amp;acy; (64 &amp;fcy;&amp;ocy;&amp;t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9400" y="1600200"/>
            <a:ext cx="6019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Васю́тін В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vi-V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vi-V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uk-UA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buNone/>
            </a:pPr>
            <a:r>
              <a:rPr lang="vi-VN" sz="2600" b="1" dirty="0" smtClean="0">
                <a:solidFill>
                  <a:srgbClr val="DE109E"/>
                </a:solidFill>
              </a:rPr>
              <a:t>(8 березня 1952</a:t>
            </a:r>
            <a:r>
              <a:rPr lang="uk-UA" sz="2600" b="1" dirty="0" smtClean="0">
                <a:solidFill>
                  <a:srgbClr val="DE109E"/>
                </a:solidFill>
              </a:rPr>
              <a:t>, м. Харків</a:t>
            </a:r>
            <a:r>
              <a:rPr lang="vi-VN" sz="2600" b="1" dirty="0" smtClean="0">
                <a:solidFill>
                  <a:srgbClr val="DE109E"/>
                </a:solidFill>
              </a:rPr>
              <a:t> — 19 липня 2002) — радянський космонавт українського походження</a:t>
            </a:r>
            <a:r>
              <a:rPr lang="uk-UA" sz="2600" b="1" dirty="0" smtClean="0">
                <a:solidFill>
                  <a:srgbClr val="DE109E"/>
                </a:solidFill>
              </a:rPr>
              <a:t> </a:t>
            </a:r>
            <a:r>
              <a:rPr lang="vi-VN" sz="2600" b="1" dirty="0" smtClean="0">
                <a:solidFill>
                  <a:srgbClr val="DE109E"/>
                </a:solidFill>
              </a:rPr>
              <a:t>.</a:t>
            </a:r>
          </a:p>
          <a:p>
            <a:pPr algn="r">
              <a:buNone/>
            </a:pPr>
            <a:r>
              <a:rPr lang="vi-VN" sz="2600" b="1" dirty="0" smtClean="0">
                <a:solidFill>
                  <a:srgbClr val="DE109E"/>
                </a:solidFill>
              </a:rPr>
              <a:t>17 вересня 1985 року Васютін здійснив свій перший політ у космос як командир корабля «Союз Т-14» до станції «Салют-7</a:t>
            </a:r>
            <a:r>
              <a:rPr lang="uk-UA" sz="2600" b="1" dirty="0" smtClean="0">
                <a:solidFill>
                  <a:srgbClr val="DE109E"/>
                </a:solidFill>
              </a:rPr>
              <a:t>.</a:t>
            </a:r>
            <a:endParaRPr lang="vi-VN" sz="2600" b="1" dirty="0" smtClean="0">
              <a:solidFill>
                <a:srgbClr val="DE109E"/>
              </a:solidFill>
            </a:endParaRPr>
          </a:p>
          <a:p>
            <a:endParaRPr lang="en-US" dirty="0"/>
          </a:p>
        </p:txBody>
      </p:sp>
      <p:pic>
        <p:nvPicPr>
          <p:cNvPr id="37890" name="Picture 2" descr="7fda885e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2095500" cy="27908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220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Галерея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визначних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українців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домой 8">
            <a:hlinkClick r:id="" action="ppaction://hlinkshowjump?jump=lastslideviewed" highlightClick="1"/>
          </p:cNvPr>
          <p:cNvSpPr/>
          <p:nvPr/>
        </p:nvSpPr>
        <p:spPr>
          <a:xfrm>
            <a:off x="8153400" y="5943600"/>
            <a:ext cx="9906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3200" y="762000"/>
            <a:ext cx="6400800" cy="66294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vi-VN" sz="5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E109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Берегови́й</a:t>
            </a:r>
            <a:r>
              <a:rPr lang="uk-UA" sz="5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E109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Г. Т.</a:t>
            </a:r>
          </a:p>
          <a:p>
            <a:pPr>
              <a:buNone/>
            </a:pPr>
            <a:r>
              <a:rPr lang="vi-VN" sz="3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9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(15 квітня 1921, Федорівка, Карлівський район, Полтавська область</a:t>
            </a:r>
            <a:r>
              <a:rPr lang="uk-UA" sz="29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- </a:t>
            </a:r>
            <a:r>
              <a:rPr lang="vi-VN" sz="29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30 червня 1995)</a:t>
            </a:r>
            <a:r>
              <a:rPr lang="vi-VN" sz="3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 — льотчик-космонавт СРСР, генерал-лейтенант, двічі Герой Радянського Союзу (єдиний удостоєний першої зірки Героя за подвиг під час Другої світової війни, а другої  — за політ у космос).</a:t>
            </a:r>
            <a:endParaRPr lang="uk-UA" sz="38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4100" b="1" dirty="0" smtClean="0">
                <a:solidFill>
                  <a:srgbClr val="FFFF00"/>
                </a:solidFill>
              </a:rPr>
              <a:t>26 </a:t>
            </a:r>
            <a:r>
              <a:rPr lang="ru-RU" sz="3800" b="1" dirty="0" smtClean="0">
                <a:solidFill>
                  <a:srgbClr val="FFFF00"/>
                </a:solidFill>
              </a:rPr>
              <a:t>— 30 </a:t>
            </a:r>
            <a:r>
              <a:rPr lang="ru-RU" sz="3800" b="1" dirty="0" err="1" smtClean="0">
                <a:solidFill>
                  <a:srgbClr val="FFFF00"/>
                </a:solidFill>
              </a:rPr>
              <a:t>жовтня</a:t>
            </a:r>
            <a:r>
              <a:rPr lang="ru-RU" sz="3800" b="1" dirty="0" smtClean="0">
                <a:solidFill>
                  <a:srgbClr val="FFFF00"/>
                </a:solidFill>
              </a:rPr>
              <a:t> </a:t>
            </a:r>
            <a:r>
              <a:rPr lang="ru-RU" sz="3800" b="1" dirty="0" smtClean="0">
                <a:solidFill>
                  <a:srgbClr val="DE109E"/>
                </a:solidFill>
              </a:rPr>
              <a:t>1968</a:t>
            </a:r>
            <a:r>
              <a:rPr lang="ru-RU" sz="3800" b="1" dirty="0" smtClean="0">
                <a:solidFill>
                  <a:srgbClr val="FFFF00"/>
                </a:solidFill>
              </a:rPr>
              <a:t> року </a:t>
            </a:r>
            <a:r>
              <a:rPr lang="ru-RU" sz="3800" b="1" dirty="0" err="1" smtClean="0">
                <a:solidFill>
                  <a:srgbClr val="FFFF00"/>
                </a:solidFill>
              </a:rPr>
              <a:t>здійснив</a:t>
            </a:r>
            <a:r>
              <a:rPr lang="ru-RU" sz="3800" b="1" dirty="0" smtClean="0">
                <a:solidFill>
                  <a:srgbClr val="FFFF00"/>
                </a:solidFill>
              </a:rPr>
              <a:t> </a:t>
            </a:r>
            <a:r>
              <a:rPr lang="ru-RU" sz="3800" b="1" dirty="0" err="1" smtClean="0">
                <a:solidFill>
                  <a:srgbClr val="FFFF00"/>
                </a:solidFill>
              </a:rPr>
              <a:t>космічний</a:t>
            </a:r>
            <a:r>
              <a:rPr lang="ru-RU" sz="3800" b="1" dirty="0" smtClean="0">
                <a:solidFill>
                  <a:srgbClr val="FFFF00"/>
                </a:solidFill>
              </a:rPr>
              <a:t> </a:t>
            </a:r>
            <a:r>
              <a:rPr lang="ru-RU" sz="3800" b="1" dirty="0" err="1" smtClean="0">
                <a:solidFill>
                  <a:srgbClr val="FFFF00"/>
                </a:solidFill>
              </a:rPr>
              <a:t>політ</a:t>
            </a:r>
            <a:r>
              <a:rPr lang="ru-RU" sz="3800" b="1" dirty="0" smtClean="0">
                <a:solidFill>
                  <a:srgbClr val="FFFF00"/>
                </a:solidFill>
              </a:rPr>
              <a:t> на </a:t>
            </a:r>
            <a:r>
              <a:rPr lang="ru-RU" sz="3800" b="1" dirty="0" err="1" smtClean="0">
                <a:solidFill>
                  <a:srgbClr val="FFFF00"/>
                </a:solidFill>
              </a:rPr>
              <a:t>космічному</a:t>
            </a:r>
            <a:r>
              <a:rPr lang="ru-RU" sz="3800" b="1" dirty="0" smtClean="0">
                <a:solidFill>
                  <a:srgbClr val="FFFF00"/>
                </a:solidFill>
              </a:rPr>
              <a:t> </a:t>
            </a:r>
            <a:r>
              <a:rPr lang="ru-RU" sz="3800" b="1" dirty="0" err="1" smtClean="0">
                <a:solidFill>
                  <a:srgbClr val="FFFF00"/>
                </a:solidFill>
              </a:rPr>
              <a:t>кораблі</a:t>
            </a:r>
            <a:r>
              <a:rPr lang="ru-RU" sz="3800" b="1" dirty="0" smtClean="0">
                <a:solidFill>
                  <a:srgbClr val="FFFF00"/>
                </a:solidFill>
              </a:rPr>
              <a:t> "Союз-3". У </a:t>
            </a:r>
            <a:r>
              <a:rPr lang="ru-RU" sz="3800" b="1" dirty="0" err="1" smtClean="0">
                <a:solidFill>
                  <a:srgbClr val="FFFF00"/>
                </a:solidFill>
              </a:rPr>
              <a:t>польоті</a:t>
            </a:r>
            <a:r>
              <a:rPr lang="ru-RU" sz="3800" b="1" dirty="0" smtClean="0">
                <a:solidFill>
                  <a:srgbClr val="FFFF00"/>
                </a:solidFill>
              </a:rPr>
              <a:t> </a:t>
            </a:r>
            <a:r>
              <a:rPr lang="ru-RU" sz="3800" b="1" dirty="0" err="1" smtClean="0">
                <a:solidFill>
                  <a:srgbClr val="FFFF00"/>
                </a:solidFill>
              </a:rPr>
              <a:t>була</a:t>
            </a:r>
            <a:r>
              <a:rPr lang="ru-RU" sz="3800" b="1" dirty="0" smtClean="0">
                <a:solidFill>
                  <a:srgbClr val="FFFF00"/>
                </a:solidFill>
              </a:rPr>
              <a:t> проведена перша в </a:t>
            </a:r>
            <a:r>
              <a:rPr lang="ru-RU" sz="3800" b="1" dirty="0" err="1" smtClean="0">
                <a:solidFill>
                  <a:srgbClr val="FFFF00"/>
                </a:solidFill>
              </a:rPr>
              <a:t>історії</a:t>
            </a:r>
            <a:r>
              <a:rPr lang="ru-RU" sz="3800" b="1" dirty="0" smtClean="0">
                <a:solidFill>
                  <a:srgbClr val="FFFF00"/>
                </a:solidFill>
              </a:rPr>
              <a:t> </a:t>
            </a:r>
            <a:r>
              <a:rPr lang="ru-RU" sz="3800" b="1" dirty="0" err="1" smtClean="0">
                <a:solidFill>
                  <a:srgbClr val="FFFF00"/>
                </a:solidFill>
              </a:rPr>
              <a:t>спроба</a:t>
            </a:r>
            <a:r>
              <a:rPr lang="ru-RU" sz="3800" b="1" dirty="0" smtClean="0">
                <a:solidFill>
                  <a:srgbClr val="FFFF00"/>
                </a:solidFill>
              </a:rPr>
              <a:t> </a:t>
            </a:r>
            <a:r>
              <a:rPr lang="ru-RU" sz="3800" b="1" dirty="0" err="1" smtClean="0">
                <a:solidFill>
                  <a:srgbClr val="FFFF00"/>
                </a:solidFill>
              </a:rPr>
              <a:t>злучення</a:t>
            </a:r>
            <a:r>
              <a:rPr lang="ru-RU" sz="3800" b="1" dirty="0" smtClean="0">
                <a:solidFill>
                  <a:srgbClr val="FFFF00"/>
                </a:solidFill>
              </a:rPr>
              <a:t> </a:t>
            </a:r>
            <a:r>
              <a:rPr lang="ru-RU" sz="3800" b="1" dirty="0" err="1" smtClean="0">
                <a:solidFill>
                  <a:srgbClr val="FFFF00"/>
                </a:solidFill>
              </a:rPr>
              <a:t>в</a:t>
            </a:r>
            <a:r>
              <a:rPr lang="ru-RU" sz="3800" b="1" dirty="0" smtClean="0">
                <a:solidFill>
                  <a:srgbClr val="FFFF00"/>
                </a:solidFill>
              </a:rPr>
              <a:t> </a:t>
            </a:r>
            <a:r>
              <a:rPr lang="ru-RU" sz="3800" b="1" dirty="0" err="1" smtClean="0">
                <a:solidFill>
                  <a:srgbClr val="FFFF00"/>
                </a:solidFill>
              </a:rPr>
              <a:t>космосі</a:t>
            </a:r>
            <a:r>
              <a:rPr lang="ru-RU" sz="3800" b="1" dirty="0" smtClean="0">
                <a:solidFill>
                  <a:srgbClr val="FFFF00"/>
                </a:solidFill>
              </a:rPr>
              <a:t> </a:t>
            </a:r>
            <a:r>
              <a:rPr lang="ru-RU" sz="3800" b="1" dirty="0" err="1" smtClean="0">
                <a:solidFill>
                  <a:srgbClr val="FFFF00"/>
                </a:solidFill>
              </a:rPr>
              <a:t>з</a:t>
            </a:r>
            <a:r>
              <a:rPr lang="ru-RU" sz="3800" b="1" dirty="0" smtClean="0">
                <a:solidFill>
                  <a:srgbClr val="FFFF00"/>
                </a:solidFill>
              </a:rPr>
              <a:t> </a:t>
            </a:r>
            <a:r>
              <a:rPr lang="ru-RU" sz="3800" b="1" dirty="0" err="1" smtClean="0">
                <a:solidFill>
                  <a:srgbClr val="FFFF00"/>
                </a:solidFill>
              </a:rPr>
              <a:t>безпілотним</a:t>
            </a:r>
            <a:r>
              <a:rPr lang="ru-RU" sz="3800" b="1" dirty="0" smtClean="0">
                <a:solidFill>
                  <a:srgbClr val="FFFF00"/>
                </a:solidFill>
              </a:rPr>
              <a:t> кораблем "Союз-2" в </a:t>
            </a:r>
            <a:r>
              <a:rPr lang="ru-RU" sz="3800" b="1" dirty="0" err="1" smtClean="0">
                <a:solidFill>
                  <a:srgbClr val="FFFF00"/>
                </a:solidFill>
              </a:rPr>
              <a:t>тіні</a:t>
            </a:r>
            <a:r>
              <a:rPr lang="ru-RU" sz="3800" b="1" dirty="0" smtClean="0">
                <a:solidFill>
                  <a:srgbClr val="FFFF00"/>
                </a:solidFill>
              </a:rPr>
              <a:t> </a:t>
            </a:r>
            <a:r>
              <a:rPr lang="ru-RU" sz="3800" b="1" dirty="0" err="1" smtClean="0">
                <a:solidFill>
                  <a:srgbClr val="FFFF00"/>
                </a:solidFill>
              </a:rPr>
              <a:t>Землі</a:t>
            </a:r>
            <a:r>
              <a:rPr lang="ru-RU" sz="3800" b="1" dirty="0" smtClean="0">
                <a:solidFill>
                  <a:srgbClr val="FFFF00"/>
                </a:solidFill>
              </a:rPr>
              <a:t>. </a:t>
            </a:r>
            <a:r>
              <a:rPr lang="ru-RU" sz="3800" b="1" dirty="0" err="1" smtClean="0">
                <a:solidFill>
                  <a:srgbClr val="FFFF00"/>
                </a:solidFill>
              </a:rPr>
              <a:t>Політ</a:t>
            </a:r>
            <a:r>
              <a:rPr lang="ru-RU" sz="3800" b="1" dirty="0" smtClean="0">
                <a:solidFill>
                  <a:srgbClr val="FFFF00"/>
                </a:solidFill>
              </a:rPr>
              <a:t> </a:t>
            </a:r>
            <a:r>
              <a:rPr lang="ru-RU" sz="3800" b="1" dirty="0" err="1" smtClean="0">
                <a:solidFill>
                  <a:srgbClr val="FFFF00"/>
                </a:solidFill>
              </a:rPr>
              <a:t>продовжувався</a:t>
            </a:r>
            <a:r>
              <a:rPr lang="ru-RU" sz="3800" b="1" dirty="0" smtClean="0">
                <a:solidFill>
                  <a:srgbClr val="FFFF00"/>
                </a:solidFill>
              </a:rPr>
              <a:t> 3 </a:t>
            </a:r>
            <a:r>
              <a:rPr lang="ru-RU" sz="3800" b="1" dirty="0" err="1" smtClean="0">
                <a:solidFill>
                  <a:srgbClr val="FFFF00"/>
                </a:solidFill>
              </a:rPr>
              <a:t>доби</a:t>
            </a:r>
            <a:r>
              <a:rPr lang="ru-RU" sz="3800" b="1" dirty="0" smtClean="0">
                <a:solidFill>
                  <a:srgbClr val="FFFF00"/>
                </a:solidFill>
              </a:rPr>
              <a:t> 22 </a:t>
            </a:r>
            <a:r>
              <a:rPr lang="ru-RU" sz="3800" b="1" dirty="0" err="1" smtClean="0">
                <a:solidFill>
                  <a:srgbClr val="FFFF00"/>
                </a:solidFill>
              </a:rPr>
              <a:t>години</a:t>
            </a:r>
            <a:r>
              <a:rPr lang="ru-RU" sz="3800" b="1" dirty="0" smtClean="0">
                <a:solidFill>
                  <a:srgbClr val="FFFF00"/>
                </a:solidFill>
              </a:rPr>
              <a:t> 50 </a:t>
            </a:r>
            <a:r>
              <a:rPr lang="ru-RU" sz="3800" b="1" dirty="0" err="1" smtClean="0">
                <a:solidFill>
                  <a:srgbClr val="FFFF00"/>
                </a:solidFill>
              </a:rPr>
              <a:t>хвилин</a:t>
            </a:r>
            <a:r>
              <a:rPr lang="ru-RU" sz="3800" b="1" dirty="0" smtClean="0">
                <a:solidFill>
                  <a:srgbClr val="FFFF00"/>
                </a:solidFill>
              </a:rPr>
              <a:t> 45 секунд.</a:t>
            </a:r>
            <a:endParaRPr lang="en-US" sz="38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866" name="Picture 2" descr="Beregovoy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1905000" cy="26574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Галерея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визначних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українців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Управляющая кнопка: домой 6">
            <a:hlinkClick r:id="" action="ppaction://hlinkshowjump?jump=lastslideviewed" highlightClick="1"/>
          </p:cNvPr>
          <p:cNvSpPr/>
          <p:nvPr/>
        </p:nvSpPr>
        <p:spPr>
          <a:xfrm>
            <a:off x="8153400" y="6477000"/>
            <a:ext cx="990600" cy="1066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7432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2200" y="762000"/>
            <a:ext cx="6781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err="1" smtClean="0">
                <a:solidFill>
                  <a:schemeClr val="bg1"/>
                </a:solidFill>
              </a:rPr>
              <a:t>Леонід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Каденюк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(</a:t>
            </a:r>
            <a:r>
              <a:rPr lang="ru-RU" b="1" dirty="0" smtClean="0">
                <a:solidFill>
                  <a:srgbClr val="FFFF00"/>
                </a:solidFill>
              </a:rPr>
              <a:t>28 </a:t>
            </a:r>
            <a:r>
              <a:rPr lang="ru-RU" b="1" dirty="0" err="1" smtClean="0">
                <a:solidFill>
                  <a:srgbClr val="FFFF00"/>
                </a:solidFill>
              </a:rPr>
              <a:t>січня</a:t>
            </a:r>
            <a:r>
              <a:rPr lang="ru-RU" b="1" dirty="0" smtClean="0">
                <a:solidFill>
                  <a:srgbClr val="FFFF00"/>
                </a:solidFill>
              </a:rPr>
              <a:t> 1951 року,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с. </a:t>
            </a:r>
            <a:r>
              <a:rPr lang="uk-UA" b="1" dirty="0" err="1" smtClean="0">
                <a:solidFill>
                  <a:srgbClr val="FFFF00"/>
                </a:solidFill>
              </a:rPr>
              <a:t>Клішківці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Чернівецької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області</a:t>
            </a:r>
            <a:r>
              <a:rPr lang="ru-RU" sz="2800" b="1" dirty="0" smtClean="0">
                <a:solidFill>
                  <a:schemeClr val="bg1"/>
                </a:solidFill>
              </a:rPr>
              <a:t>) </a:t>
            </a:r>
            <a:r>
              <a:rPr lang="ru-RU" sz="2800" b="1" dirty="0" smtClean="0">
                <a:solidFill>
                  <a:srgbClr val="FFFF00"/>
                </a:solidFill>
              </a:rPr>
              <a:t>- </a:t>
            </a:r>
            <a:r>
              <a:rPr lang="ru-RU" sz="4000" b="1" dirty="0" smtClean="0">
                <a:solidFill>
                  <a:srgbClr val="FFFF00"/>
                </a:solidFill>
              </a:rPr>
              <a:t>перший космонавт </a:t>
            </a:r>
            <a:r>
              <a:rPr lang="ru-RU" sz="4000" b="1" dirty="0" err="1" smtClean="0">
                <a:solidFill>
                  <a:srgbClr val="FFFF00"/>
                </a:solidFill>
              </a:rPr>
              <a:t>незалежної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України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5362" name="Picture 2" descr="Leonid Kadeny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2377440" cy="2971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Галерея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визначних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українців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http://upload.wikimedia.org/wikipedia/commons/thumb/e/e0/Stamp_of_Ukraine_s813.jpg/250px-Stamp_of_Ukraine_s8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602182"/>
            <a:ext cx="3581400" cy="3255817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" action="ppaction://hlinkshowjump?jump=lastslideviewed" highlightClick="1"/>
          </p:cNvPr>
          <p:cNvSpPr/>
          <p:nvPr/>
        </p:nvSpPr>
        <p:spPr>
          <a:xfrm>
            <a:off x="8686800" y="6172200"/>
            <a:ext cx="609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0" y="41148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В </a:t>
            </a:r>
            <a:r>
              <a:rPr lang="ru-RU" sz="2000" b="1" dirty="0" smtClean="0">
                <a:hlinkClick r:id="rId5" tooltip="1995"/>
              </a:rPr>
              <a:t>1995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відібраний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групу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космонавтів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hlinkClick r:id="rId6" tooltip="Національне космічне агентство України"/>
              </a:rPr>
              <a:t>Національного</a:t>
            </a:r>
            <a:r>
              <a:rPr lang="ru-RU" sz="2000" b="1" dirty="0" smtClean="0">
                <a:hlinkClick r:id="rId6" tooltip="Національне космічне агентство України"/>
              </a:rPr>
              <a:t> </a:t>
            </a:r>
            <a:r>
              <a:rPr lang="ru-RU" sz="2000" b="1" dirty="0" err="1" smtClean="0">
                <a:hlinkClick r:id="rId6" tooltip="Національне космічне агентство України"/>
              </a:rPr>
              <a:t>космічного</a:t>
            </a:r>
            <a:r>
              <a:rPr lang="ru-RU" sz="2000" b="1" dirty="0" smtClean="0">
                <a:hlinkClick r:id="rId6" tooltip="Національне космічне агентство України"/>
              </a:rPr>
              <a:t> агентства </a:t>
            </a:r>
            <a:r>
              <a:rPr lang="ru-RU" sz="2000" b="1" dirty="0" err="1" smtClean="0">
                <a:hlinkClick r:id="rId6" tooltip="Національне космічне агентство України"/>
              </a:rPr>
              <a:t>України</a:t>
            </a:r>
            <a:r>
              <a:rPr lang="ru-RU" sz="2000" b="1" dirty="0" smtClean="0"/>
              <a:t>.</a:t>
            </a:r>
          </a:p>
          <a:p>
            <a:r>
              <a:rPr lang="ru-RU" sz="2000" b="1" dirty="0" err="1" smtClean="0"/>
              <a:t>Пройшов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підготовку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космічного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польоту</a:t>
            </a:r>
            <a:r>
              <a:rPr lang="ru-RU" sz="2000" b="1" dirty="0" smtClean="0"/>
              <a:t> в </a:t>
            </a:r>
            <a:r>
              <a:rPr lang="ru-RU" sz="2000" b="1" dirty="0" smtClean="0">
                <a:hlinkClick r:id="rId7" tooltip="NASA"/>
              </a:rPr>
              <a:t>NASA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американському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космічному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кораблі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багаторазового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використання</a:t>
            </a:r>
            <a:r>
              <a:rPr lang="ru-RU" sz="2000" b="1" dirty="0" smtClean="0"/>
              <a:t> як </a:t>
            </a:r>
            <a:r>
              <a:rPr lang="ru-RU" sz="2000" b="1" dirty="0" err="1" smtClean="0"/>
              <a:t>спеціаліст</a:t>
            </a:r>
            <a:r>
              <a:rPr lang="ru-RU" sz="2000" b="1" dirty="0" smtClean="0"/>
              <a:t> по </a:t>
            </a:r>
            <a:r>
              <a:rPr lang="ru-RU" sz="2000" b="1" dirty="0" err="1" smtClean="0"/>
              <a:t>корисному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навантаженню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95600" y="1143000"/>
            <a:ext cx="5791200" cy="452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Волк І. П.</a:t>
            </a: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(12 </a:t>
            </a:r>
            <a:r>
              <a:rPr lang="ru-RU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квітня</a:t>
            </a:r>
            <a:r>
              <a:rPr lang="ru-RU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1937, </a:t>
            </a:r>
            <a:r>
              <a:rPr lang="ru-RU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Зміїв</a:t>
            </a:r>
            <a:r>
              <a:rPr lang="ru-RU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 —</a:t>
            </a:r>
          </a:p>
          <a:p>
            <a:pPr algn="r">
              <a:buNone/>
            </a:pPr>
            <a:r>
              <a:rPr lang="ru-RU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58-й космонавт СРСР </a:t>
            </a:r>
            <a:r>
              <a:rPr lang="ru-RU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143-й космонавт </a:t>
            </a:r>
            <a:r>
              <a:rPr lang="ru-RU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світу</a:t>
            </a:r>
            <a:r>
              <a:rPr lang="ru-RU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9938" name="Picture 2" descr="http://upload.wikimedia.org/wikipedia/commons/thumb/8/81/Igor_Volk_2.jpg/220px-Igor_Volk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2597522" cy="2466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228600" y="0"/>
            <a:ext cx="9372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Галерея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визначних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українців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" action="ppaction://hlinkshowjump?jump=lastslideviewed" highlightClick="1"/>
          </p:cNvPr>
          <p:cNvSpPr/>
          <p:nvPr/>
        </p:nvSpPr>
        <p:spPr>
          <a:xfrm>
            <a:off x="8382000" y="6096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1054"/>
            <a:ext cx="9144000" cy="69890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3629"/>
            <a:ext cx="8456041" cy="1144921"/>
          </a:xfrm>
          <a:ln/>
        </p:spPr>
        <p:txBody>
          <a:bodyPr tIns="35203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b="1" i="1" spc="5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Розвиток</a:t>
            </a:r>
            <a:r>
              <a:rPr lang="ru-RU" b="1" i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космонавтики в </a:t>
            </a:r>
            <a:r>
              <a:rPr lang="ru-RU" b="1" i="1" spc="5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Україні</a:t>
            </a:r>
            <a:endParaRPr lang="ru-RU" b="1" i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3977698"/>
          </a:xfrm>
          <a:ln/>
        </p:spPr>
        <p:txBody>
          <a:bodyPr tIns="19201">
            <a:noAutofit/>
          </a:bodyPr>
          <a:lstStyle/>
          <a:p>
            <a:pPr marL="391686" indent="-293764">
              <a:buClr>
                <a:srgbClr val="FFCC99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Україна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—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визнана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світі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космічна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держава. Вона входить до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п'яти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провідних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країн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 ринку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космічних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послуг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технологій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До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української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ракетно-космічної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галузі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входять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40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підприємств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Провідним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центром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серед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них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є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всесвітньо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відоме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конструкторське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бюро «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Південне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 та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виробниче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об'єднання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«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Південний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машинобудівний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завод» у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Дніпропетровську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Там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створюють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та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серійно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виробляють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ракети-носії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космічні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апарати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системи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управління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орієнтації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траєкторних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вимірювань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Великими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досягненнями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українських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фахівців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стало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створення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космічних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апаратів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«Січ-1», «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Океан-О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», «АУОС» та «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Мікрон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»,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ракетоносіїв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«Зеніт-3SL», «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Дніпро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», «Циклон-3».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929</Words>
  <Application>Microsoft Office PowerPoint</Application>
  <PresentationFormat>Экран (4:3)</PresentationFormat>
  <Paragraphs>125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Office Theme</vt:lpstr>
      <vt:lpstr>Поток</vt:lpstr>
      <vt:lpstr>Слайд 1</vt:lpstr>
      <vt:lpstr>Слайд 2</vt:lpstr>
      <vt:lpstr>Україна – космічна держава</vt:lpstr>
      <vt:lpstr>Слайд 4</vt:lpstr>
      <vt:lpstr>Галерея визначних українців</vt:lpstr>
      <vt:lpstr>Галерея визначних українців</vt:lpstr>
      <vt:lpstr>Галерея визначних українців</vt:lpstr>
      <vt:lpstr>Галерея визначних українців</vt:lpstr>
      <vt:lpstr>Розвиток космонавтики в Україні</vt:lpstr>
      <vt:lpstr>За  роки незалежності в Україні  здійснено 125 стартів, українськими ракетами виведені на орбіту 238 супутників на замовлення 19 країн.  Українські двигуни встановлені на верхньому щаблі європейської ракети" Вега ", реалізується також спільний з США проект створення ракети-носія "Антарес</vt:lpstr>
      <vt:lpstr>Слайд 11</vt:lpstr>
      <vt:lpstr>Джудіт Рєзнік - Judith Resnik</vt:lpstr>
      <vt:lpstr>Галерея визначних українців</vt:lpstr>
      <vt:lpstr>Космонавти українського походження </vt:lpstr>
      <vt:lpstr>Леонід Попов  </vt:lpstr>
      <vt:lpstr>Перший космонавт-українець</vt:lpstr>
      <vt:lpstr>Слайд 17</vt:lpstr>
      <vt:lpstr>Слайд 18</vt:lpstr>
      <vt:lpstr>Слайд 19</vt:lpstr>
      <vt:lpstr>Слайд 20</vt:lpstr>
      <vt:lpstr>Слайд 21</vt:lpstr>
      <vt:lpstr>Авіаційний космічний ракетний комплекс Світязь </vt:lpstr>
      <vt:lpstr>Харківський університет Повітряних Сил ім. Івана Микитовича Кожедуба</vt:lpstr>
      <vt:lpstr>Харківський університет Повітряних Сил ім. Івана Микитовича Кожедуба 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mama</cp:lastModifiedBy>
  <cp:revision>10</cp:revision>
  <dcterms:created xsi:type="dcterms:W3CDTF">2006-08-16T00:00:00Z</dcterms:created>
  <dcterms:modified xsi:type="dcterms:W3CDTF">2016-02-05T12:02:43Z</dcterms:modified>
</cp:coreProperties>
</file>